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56" r:id="rId2"/>
    <p:sldId id="669" r:id="rId3"/>
    <p:sldId id="670" r:id="rId4"/>
    <p:sldId id="671" r:id="rId5"/>
    <p:sldId id="674" r:id="rId6"/>
    <p:sldId id="677" r:id="rId7"/>
    <p:sldId id="675" r:id="rId8"/>
    <p:sldId id="678" r:id="rId9"/>
    <p:sldId id="679" r:id="rId10"/>
    <p:sldId id="680" r:id="rId11"/>
    <p:sldId id="676" r:id="rId12"/>
    <p:sldId id="681" r:id="rId13"/>
    <p:sldId id="682" r:id="rId14"/>
    <p:sldId id="672" r:id="rId15"/>
    <p:sldId id="685" r:id="rId16"/>
    <p:sldId id="708" r:id="rId17"/>
    <p:sldId id="684" r:id="rId18"/>
    <p:sldId id="687" r:id="rId19"/>
    <p:sldId id="686" r:id="rId20"/>
    <p:sldId id="709" r:id="rId21"/>
    <p:sldId id="688" r:id="rId22"/>
    <p:sldId id="689" r:id="rId23"/>
    <p:sldId id="693" r:id="rId24"/>
    <p:sldId id="691" r:id="rId25"/>
    <p:sldId id="692" r:id="rId26"/>
    <p:sldId id="694" r:id="rId27"/>
    <p:sldId id="695" r:id="rId28"/>
    <p:sldId id="697" r:id="rId29"/>
    <p:sldId id="700" r:id="rId30"/>
    <p:sldId id="698" r:id="rId31"/>
    <p:sldId id="699" r:id="rId32"/>
    <p:sldId id="705" r:id="rId33"/>
    <p:sldId id="701" r:id="rId34"/>
    <p:sldId id="702" r:id="rId35"/>
    <p:sldId id="726" r:id="rId36"/>
    <p:sldId id="727" r:id="rId37"/>
    <p:sldId id="703" r:id="rId38"/>
    <p:sldId id="704" r:id="rId39"/>
    <p:sldId id="752" r:id="rId40"/>
    <p:sldId id="753" r:id="rId41"/>
    <p:sldId id="706" r:id="rId42"/>
    <p:sldId id="696" r:id="rId43"/>
    <p:sldId id="707" r:id="rId44"/>
    <p:sldId id="710" r:id="rId45"/>
    <p:sldId id="711" r:id="rId46"/>
    <p:sldId id="690" r:id="rId47"/>
    <p:sldId id="712" r:id="rId48"/>
    <p:sldId id="683" r:id="rId49"/>
    <p:sldId id="713" r:id="rId50"/>
    <p:sldId id="714" r:id="rId51"/>
    <p:sldId id="716" r:id="rId52"/>
    <p:sldId id="717" r:id="rId53"/>
    <p:sldId id="718" r:id="rId54"/>
    <p:sldId id="720" r:id="rId55"/>
    <p:sldId id="721" r:id="rId56"/>
    <p:sldId id="723" r:id="rId57"/>
    <p:sldId id="719" r:id="rId58"/>
    <p:sldId id="724" r:id="rId59"/>
    <p:sldId id="722" r:id="rId60"/>
    <p:sldId id="725" r:id="rId61"/>
    <p:sldId id="715" r:id="rId62"/>
    <p:sldId id="745" r:id="rId63"/>
    <p:sldId id="750" r:id="rId64"/>
    <p:sldId id="746" r:id="rId65"/>
    <p:sldId id="747" r:id="rId66"/>
    <p:sldId id="748" r:id="rId67"/>
    <p:sldId id="749" r:id="rId68"/>
    <p:sldId id="730" r:id="rId69"/>
    <p:sldId id="731" r:id="rId70"/>
    <p:sldId id="729" r:id="rId71"/>
    <p:sldId id="732" r:id="rId72"/>
    <p:sldId id="733" r:id="rId73"/>
    <p:sldId id="735" r:id="rId74"/>
    <p:sldId id="736" r:id="rId75"/>
    <p:sldId id="738" r:id="rId76"/>
    <p:sldId id="737" r:id="rId77"/>
    <p:sldId id="739" r:id="rId78"/>
    <p:sldId id="751" r:id="rId79"/>
    <p:sldId id="734" r:id="rId80"/>
    <p:sldId id="740" r:id="rId81"/>
    <p:sldId id="741" r:id="rId82"/>
    <p:sldId id="742" r:id="rId83"/>
    <p:sldId id="743" r:id="rId84"/>
    <p:sldId id="744" r:id="rId85"/>
    <p:sldId id="673" r:id="rId86"/>
    <p:sldId id="754" r:id="rId8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99"/>
    <a:srgbClr val="FF5353"/>
    <a:srgbClr val="FF9999"/>
    <a:srgbClr val="FFC5C5"/>
    <a:srgbClr val="540000"/>
    <a:srgbClr val="3F691E"/>
    <a:srgbClr val="6E0202"/>
    <a:srgbClr val="00004D"/>
    <a:srgbClr val="FFFF66"/>
    <a:srgbClr val="40404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2" autoAdjust="0"/>
    <p:restoredTop sz="94141" autoAdjust="0"/>
  </p:normalViewPr>
  <p:slideViewPr>
    <p:cSldViewPr snapToGrid="0">
      <p:cViewPr varScale="1">
        <p:scale>
          <a:sx n="92" d="100"/>
          <a:sy n="92" d="100"/>
        </p:scale>
        <p:origin x="-95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89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402C0BD-20A0-4C7A-9D7B-0FC568479F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030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9D3377-BC50-4847-B1F9-2BABC0CF7F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4C7E6-82E5-46E7-9F1A-E330FF597D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E54D41-B261-4A6B-A424-EC56C633C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47C01-F227-42B9-BFFF-988F851FF4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A53CC-7570-400F-8DC8-1434EB126E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F503BB-F0CA-42E2-9B6F-7746C47570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25B8F-9155-427D-89B9-29A7075E3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3878E1-169B-4D33-AF25-E6021054C0B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31FAA5-4B50-4176-9D96-4F0A9C1799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5911D5-09CE-4CF7-A92E-DA3F0B33E6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BE8839-894F-4D02-8024-707A9C4A03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0DA01C-9E1E-4F8B-8DA1-52DC5C250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  <a:cs typeface="Calibri" pitchFamily="34" charset="0"/>
              </a:defRPr>
            </a:lvl1pPr>
          </a:lstStyle>
          <a:p>
            <a:pPr>
              <a:defRPr/>
            </a:pPr>
            <a:fld id="{EEA0725F-07EB-4F65-A6F6-CA96D3DA98A5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Calibri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itchFamily="34" charset="0"/>
          <a:ea typeface="+mn-ea"/>
          <a:cs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itchFamily="34" charset="0"/>
          <a:cs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itchFamily="34" charset="0"/>
          <a:cs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itchFamily="34" charset="0"/>
          <a:cs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0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2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9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eg"/><Relationship Id="rId5" Type="http://schemas.openxmlformats.org/officeDocument/2006/relationships/image" Target="../media/image109.png"/><Relationship Id="rId4" Type="http://schemas.openxmlformats.org/officeDocument/2006/relationships/image" Target="../media/image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eg"/><Relationship Id="rId4" Type="http://schemas.openxmlformats.org/officeDocument/2006/relationships/image" Target="../media/image1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jpeg"/><Relationship Id="rId4" Type="http://schemas.openxmlformats.org/officeDocument/2006/relationships/image" Target="../media/image4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B5ED71B-AA98-4C7F-8116-7014F0A357E7}" type="slidenum">
              <a:rPr lang="en-US" smtClean="0"/>
              <a:pPr/>
              <a:t>1</a:t>
            </a:fld>
            <a:endParaRPr lang="en-US" dirty="0" smtClean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9635" y="670360"/>
            <a:ext cx="8569234" cy="2608417"/>
          </a:xfrm>
        </p:spPr>
        <p:txBody>
          <a:bodyPr/>
          <a:lstStyle/>
          <a:p>
            <a:r>
              <a:rPr lang="en-CA" sz="5400" i="1" dirty="0"/>
              <a:t>Basics of information theory and information complexity</a:t>
            </a:r>
            <a:endParaRPr lang="en-US" sz="3200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57224" y="5639457"/>
            <a:ext cx="7572375" cy="727075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June 1, 2013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7272" y="4309511"/>
            <a:ext cx="6858048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CA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Mark Braverman</a:t>
            </a:r>
          </a:p>
          <a:p>
            <a:pPr algn="ctr">
              <a:spcBef>
                <a:spcPct val="20000"/>
              </a:spcBef>
            </a:pPr>
            <a:r>
              <a:rPr lang="en-CA" sz="3200" dirty="0" smtClean="0">
                <a:latin typeface="Calibri" pitchFamily="34" charset="0"/>
                <a:ea typeface="Calibri" pitchFamily="34" charset="0"/>
                <a:cs typeface="Calibri" pitchFamily="34" charset="0"/>
              </a:rPr>
              <a:t>Princeton University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941332" y="2677686"/>
            <a:ext cx="5409927" cy="1737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ea typeface="+mj-ea"/>
                <a:cs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en-CA" i="1" kern="0" dirty="0" smtClean="0"/>
              <a:t>a tutorial</a:t>
            </a:r>
            <a:endParaRPr lang="en-US" kern="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5800" y="256899"/>
                <a:ext cx="7772400" cy="1143000"/>
              </a:xfrm>
            </p:spPr>
            <p:txBody>
              <a:bodyPr/>
              <a:lstStyle/>
              <a:p>
                <a:r>
                  <a:rPr lang="en-CA" dirty="0" smtClean="0"/>
                  <a:t>What do we learn about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0" y="256899"/>
                <a:ext cx="7772400" cy="1143000"/>
              </a:xfrm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2737" y="1210487"/>
                <a:ext cx="7778932" cy="533400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</m:oMath>
                </a14:m>
                <a:endParaRPr lang="en-CA" b="0" i="1" dirty="0" smtClean="0">
                  <a:solidFill>
                    <a:schemeClr val="tx2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 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−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0" i="1" dirty="0" smtClean="0">
                  <a:solidFill>
                    <a:schemeClr val="tx2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CA" b="0" dirty="0" smtClean="0">
                    <a:solidFill>
                      <a:schemeClr val="tx2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 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CA" b="0" i="1" dirty="0" smtClean="0">
                    <a:solidFill>
                      <a:schemeClr val="tx2"/>
                    </a:solidFill>
                    <a:latin typeface="Cambria Math"/>
                  </a:rPr>
                  <a:t/>
                </a:r>
                <a:br>
                  <a:rPr lang="en-CA" b="0" i="1" dirty="0" smtClean="0">
                    <a:solidFill>
                      <a:schemeClr val="tx2"/>
                    </a:solidFill>
                    <a:latin typeface="Cambria Math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CA" b="0" i="1" dirty="0" smtClean="0">
                  <a:solidFill>
                    <a:schemeClr val="tx2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=2⋅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. </m:t>
                      </m:r>
                    </m:oMath>
                  </m:oMathPara>
                </a14:m>
                <a:endParaRPr lang="en-CA" b="0" i="1" dirty="0" smtClean="0">
                  <a:latin typeface="Cambria Math"/>
                </a:endParaRPr>
              </a:p>
              <a:p>
                <a:r>
                  <a:rPr lang="en-CA" dirty="0" smtClean="0"/>
                  <a:t>Similarly,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≤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𝑘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⋅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To determine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 smtClean="0"/>
                  <a:t> with constant accuracy, need </a:t>
                </a:r>
                <a14:m>
                  <m:oMath xmlns:m="http://schemas.openxmlformats.org/officeDocument/2006/math">
                    <m:r>
                      <a:rPr lang="en-CA" smtClean="0">
                        <a:solidFill>
                          <a:schemeClr val="tx2"/>
                        </a:solidFill>
                        <a:latin typeface="Cambria Math"/>
                      </a:rPr>
                      <m:t>0</m:t>
                    </m:r>
                    <m: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&lt;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c</m:t>
                    </m:r>
                    <m: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&lt;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…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⋅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Ω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(1/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𝐵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737" y="1210487"/>
                <a:ext cx="7778932" cy="5334004"/>
              </a:xfrm>
              <a:blipFill rotWithShape="1">
                <a:blip r:embed="rId3"/>
                <a:stretch>
                  <a:fillRect l="-2038" b="-4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4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Kullback</a:t>
            </a:r>
            <a:r>
              <a:rPr lang="en-CA" dirty="0"/>
              <a:t>–</a:t>
            </a:r>
            <a:r>
              <a:rPr lang="en-CA" dirty="0" err="1"/>
              <a:t>Leibler</a:t>
            </a:r>
            <a:r>
              <a:rPr lang="en-CA" dirty="0"/>
              <a:t> </a:t>
            </a:r>
            <a:r>
              <a:rPr lang="en-CA" dirty="0" smtClean="0"/>
              <a:t>(KL)-Divergence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37359"/>
                <a:ext cx="7909560" cy="4611189"/>
              </a:xfrm>
            </p:spPr>
            <p:txBody>
              <a:bodyPr/>
              <a:lstStyle/>
              <a:p>
                <a:r>
                  <a:rPr lang="en-CA" dirty="0" smtClean="0"/>
                  <a:t>A distance metric between distributions on the same space. </a:t>
                </a:r>
              </a:p>
              <a:p>
                <a:r>
                  <a:rPr lang="en-CA" dirty="0" smtClean="0"/>
                  <a:t>Plays a key role in information theory.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𝐷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𝑃</m:t>
                      </m:r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∥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𝑄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)≔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 b="0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𝑃</m:t>
                                  </m:r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𝑄</m:t>
                                  </m:r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[</m:t>
                                  </m:r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𝑥</m:t>
                                  </m:r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]</m:t>
                                  </m:r>
                                </m:den>
                              </m:f>
                            </m:e>
                          </m:func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𝐷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𝑃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𝑄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)≥0</m:t>
                    </m:r>
                  </m:oMath>
                </a14:m>
                <a:r>
                  <a:rPr lang="en-US" dirty="0" smtClean="0"/>
                  <a:t>, with equality when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𝑃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𝑄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 smtClean="0"/>
              </a:p>
              <a:p>
                <a:r>
                  <a:rPr lang="en-CA" dirty="0" smtClean="0"/>
                  <a:t>Caution: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𝐷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𝑃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𝑄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𝐷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𝑄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𝑃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!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37359"/>
                <a:ext cx="7909560" cy="4611189"/>
              </a:xfrm>
              <a:blipFill rotWithShape="1">
                <a:blip r:embed="rId2"/>
                <a:stretch>
                  <a:fillRect l="-2082" t="-1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6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Properties of KL-divergence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70262" y="1981200"/>
                <a:ext cx="8334103" cy="4576354"/>
              </a:xfrm>
            </p:spPr>
            <p:txBody>
              <a:bodyPr/>
              <a:lstStyle/>
              <a:p>
                <a:r>
                  <a:rPr lang="en-CA" dirty="0" smtClean="0"/>
                  <a:t>Connection to mutual information: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∼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𝐷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𝑦</m:t>
                          </m:r>
                        </m:sub>
                      </m:sSub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∥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𝑋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).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If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, </a:t>
                </a:r>
                <a:r>
                  <a:rPr lang="en-US" dirty="0" smtClean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, </a:t>
                </a:r>
                <a:r>
                  <a:rPr lang="en-US" dirty="0" smtClean="0"/>
                  <a:t>and both sides are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 smtClean="0"/>
              </a:p>
              <a:p>
                <a:r>
                  <a:rPr lang="en-CA" dirty="0" err="1" smtClean="0"/>
                  <a:t>Pinsker’s</a:t>
                </a:r>
                <a:r>
                  <a:rPr lang="en-CA" dirty="0" smtClean="0"/>
                  <a:t> inequality: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𝑄</m:t>
                              </m:r>
                            </m:e>
                          </m:d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𝑂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𝐷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𝑃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∥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𝑄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)</m:t>
                          </m:r>
                        </m:e>
                      </m:ra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).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Tight!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𝐷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1/2+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sub>
                    </m:sSub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∥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1/2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dirty="0" smtClean="0">
                        <a:solidFill>
                          <a:schemeClr val="tx2"/>
                        </a:solidFill>
                        <a:latin typeface="Cambria Math"/>
                      </a:rPr>
                      <m:t>Θ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  <m:sup>
                        <m: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0262" y="1981200"/>
                <a:ext cx="8334103" cy="4576354"/>
              </a:xfrm>
              <a:blipFill rotWithShape="1">
                <a:blip r:embed="rId2"/>
                <a:stretch>
                  <a:fillRect l="-1902" t="-1997" r="-8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5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43836"/>
            <a:ext cx="7772400" cy="1143000"/>
          </a:xfrm>
        </p:spPr>
        <p:txBody>
          <a:bodyPr/>
          <a:lstStyle/>
          <a:p>
            <a:r>
              <a:rPr lang="en-CA" dirty="0" smtClean="0"/>
              <a:t>Back to the coin 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615435"/>
                <a:ext cx="7772400" cy="500743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𝑏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∼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𝐷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1, 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𝑏</m:t>
                        </m:r>
                      </m:sub>
                    </m:sSub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∥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  <a:ea typeface="Cambria Math"/>
                      </a:rPr>
                      <m:t>)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</m:oMath>
                </a14:m>
                <a:endParaRPr lang="en-CA" b="0" i="1" dirty="0" smtClean="0">
                  <a:solidFill>
                    <a:schemeClr val="tx2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𝐵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±</m:t>
                              </m:r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sub>
                          </m:s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/>
                                </a:rPr>
                                <m:t>𝐵</m:t>
                              </m:r>
                            </m:e>
                            <m:sub>
                              <m:f>
                                <m:fPr>
                                  <m:ctrlP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CA" b="0" i="0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Θ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  <m:sup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  <a:ea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.</m:t>
                      </m:r>
                    </m:oMath>
                  </m:oMathPara>
                </a14:m>
                <a:endParaRPr lang="en-CA" i="1" dirty="0" smtClean="0">
                  <a:solidFill>
                    <a:schemeClr val="tx2"/>
                  </a:solidFill>
                  <a:latin typeface="Cambria Math"/>
                </a:endParaRPr>
              </a:p>
              <a:p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CA">
                        <a:solidFill>
                          <a:schemeClr val="tx2"/>
                        </a:solidFill>
                        <a:latin typeface="Cambria Math"/>
                      </a:rPr>
                      <m:t>Ω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CA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CA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CA" i="1">
                                        <a:solidFill>
                                          <a:schemeClr val="tx2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Ω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f>
                      <m:f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𝜀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“Follow the information learned from the coin tosses”</a:t>
                </a:r>
              </a:p>
              <a:p>
                <a:r>
                  <a:rPr lang="en-CA" dirty="0" smtClean="0"/>
                  <a:t>Can be done using combinatorics, but the information-theoretic language is more natural for expressing what’s going on.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615435"/>
                <a:ext cx="7772400" cy="5007433"/>
              </a:xfrm>
              <a:blipFill rotWithShape="1">
                <a:blip r:embed="rId2"/>
                <a:stretch>
                  <a:fillRect l="-2118" b="-2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7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Back to communication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9674" y="1641566"/>
                <a:ext cx="7772400" cy="4785360"/>
              </a:xfrm>
            </p:spPr>
            <p:txBody>
              <a:bodyPr/>
              <a:lstStyle/>
              <a:p>
                <a:r>
                  <a:rPr lang="en-CA" dirty="0" smtClean="0"/>
                  <a:t>The reason Information Theory is so important for communication is because information-theoretic quantities readily </a:t>
                </a:r>
                <a:r>
                  <a:rPr lang="en-CA" i="1" dirty="0" smtClean="0"/>
                  <a:t>operationalize.</a:t>
                </a:r>
                <a:endParaRPr lang="en-CA" dirty="0" smtClean="0"/>
              </a:p>
              <a:p>
                <a:r>
                  <a:rPr lang="en-CA" dirty="0" smtClean="0"/>
                  <a:t>Can attach operational meaning to Shannon’s entropy: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≈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“the cost of transmitting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”.</a:t>
                </a:r>
              </a:p>
              <a:p>
                <a:r>
                  <a:rPr lang="en-CA" dirty="0" smtClean="0"/>
                  <a:t>Let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 smtClean="0"/>
                  <a:t> be the (expected) cost of transmitting a sample of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674" y="1641566"/>
                <a:ext cx="7772400" cy="4785360"/>
              </a:xfrm>
              <a:blipFill rotWithShape="1">
                <a:blip r:embed="rId2"/>
                <a:stretch>
                  <a:fillRect l="-2039" t="-1911" b="-20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latin typeface="Cambria Math"/>
                      </a:rPr>
                      <m:t>=</m:t>
                    </m:r>
                    <m:r>
                      <a:rPr lang="en-CA" b="0" i="1" smtClean="0">
                        <a:latin typeface="Cambria Math"/>
                      </a:rPr>
                      <m:t>𝐶</m:t>
                    </m:r>
                    <m:r>
                      <a:rPr lang="en-CA" b="0" i="1" smtClean="0">
                        <a:latin typeface="Cambria Math"/>
                      </a:rPr>
                      <m:t>(</m:t>
                    </m:r>
                    <m:r>
                      <a:rPr lang="en-CA" b="0" i="1" smtClean="0">
                        <a:latin typeface="Cambria Math"/>
                      </a:rPr>
                      <m:t>𝑋</m:t>
                    </m:r>
                    <m:r>
                      <a:rPr lang="en-CA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?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Not quite. </a:t>
                </a:r>
              </a:p>
              <a:p>
                <a:r>
                  <a:rPr lang="en-CA" dirty="0" smtClean="0"/>
                  <a:t>Let trit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∈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𝑈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1,2,3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CA" b="0" dirty="0" smtClean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≈1.67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e>
                    </m:func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≈1.58.</m:t>
                    </m:r>
                  </m:oMath>
                </a14:m>
                <a:endParaRPr lang="en-CA" b="0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It is always the case that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11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967114"/>
              </p:ext>
            </p:extLst>
          </p:nvPr>
        </p:nvGraphicFramePr>
        <p:xfrm>
          <a:off x="5891347" y="2259874"/>
          <a:ext cx="1807030" cy="1833155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903515"/>
                <a:gridCol w="903515"/>
              </a:tblGrid>
              <a:tr h="422366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bg2"/>
                          </a:solidFill>
                          <a:latin typeface="Calibri" pitchFamily="34" charset="0"/>
                        </a:rPr>
                        <a:t>1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bg2"/>
                          </a:solidFill>
                          <a:latin typeface="Calibri" pitchFamily="34" charset="0"/>
                        </a:rPr>
                        <a:t>0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674915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bg2"/>
                          </a:solidFill>
                          <a:latin typeface="Calibri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bg2"/>
                          </a:solidFill>
                          <a:latin typeface="Calibri" pitchFamily="34" charset="0"/>
                        </a:rPr>
                        <a:t>10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  <a:tr h="422366"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bg2"/>
                          </a:solidFill>
                          <a:latin typeface="Calibri" pitchFamily="34" charset="0"/>
                        </a:rPr>
                        <a:t>3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3200" dirty="0" smtClean="0">
                          <a:solidFill>
                            <a:schemeClr val="bg2"/>
                          </a:solidFill>
                          <a:latin typeface="Calibri" pitchFamily="34" charset="0"/>
                        </a:rPr>
                        <a:t>11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880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 smtClean="0"/>
                  <a:t>But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𝐶</m:t>
                    </m:r>
                    <m:r>
                      <a:rPr lang="en-CA" b="0" i="1" smtClean="0">
                        <a:latin typeface="Cambria Math"/>
                      </a:rPr>
                      <m:t>(</m:t>
                    </m:r>
                    <m:r>
                      <a:rPr lang="en-CA" b="0" i="1" smtClean="0">
                        <a:latin typeface="Cambria Math"/>
                      </a:rPr>
                      <m:t>𝑋</m:t>
                    </m:r>
                    <m:r>
                      <a:rPr lang="en-CA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are close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Huffman’s coding: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+1.</m:t>
                    </m:r>
                  </m:oMath>
                </a14:m>
                <a:endParaRPr lang="en-US" dirty="0" smtClean="0"/>
              </a:p>
              <a:p>
                <a:r>
                  <a:rPr lang="en-CA" dirty="0" smtClean="0"/>
                  <a:t>This is a </a:t>
                </a:r>
                <a:r>
                  <a:rPr lang="en-CA" i="1" dirty="0" smtClean="0"/>
                  <a:t>compression result</a:t>
                </a:r>
                <a:r>
                  <a:rPr lang="en-CA" dirty="0" smtClean="0"/>
                  <a:t>: “an uninformative message turned into a short one”.</a:t>
                </a:r>
              </a:p>
              <a:p>
                <a:r>
                  <a:rPr lang="en-CA" dirty="0" smtClean="0"/>
                  <a:t>Therefore: 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118" t="-2074" r="-1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69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739" y="269966"/>
            <a:ext cx="7772400" cy="1143000"/>
          </a:xfrm>
        </p:spPr>
        <p:txBody>
          <a:bodyPr/>
          <a:lstStyle/>
          <a:p>
            <a:r>
              <a:rPr lang="en-CA" dirty="0" smtClean="0"/>
              <a:t>Shannon’s noiseless coding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2736" y="1249678"/>
                <a:ext cx="8014063" cy="4889863"/>
              </a:xfrm>
            </p:spPr>
            <p:txBody>
              <a:bodyPr/>
              <a:lstStyle/>
              <a:p>
                <a:r>
                  <a:rPr lang="en-CA" dirty="0" smtClean="0"/>
                  <a:t>The cost of communicating many copies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CA" dirty="0" smtClean="0"/>
                  <a:t> scales as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CA" dirty="0" smtClean="0"/>
                  <a:t>. </a:t>
                </a:r>
                <a:endParaRPr lang="en-CA" dirty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Shannon’s source coding theorem:</a:t>
                </a:r>
              </a:p>
              <a:p>
                <a:pPr lvl="1"/>
                <a:r>
                  <a:rPr lang="en-CA" sz="3200" dirty="0" smtClean="0"/>
                  <a:t>Let </a:t>
                </a:r>
                <a14:m>
                  <m:oMath xmlns:m="http://schemas.openxmlformats.org/officeDocument/2006/math"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sz="3200" b="0" i="1" dirty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sz="3200" b="0" i="1" dirty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CA" sz="3200" b="0" i="1" dirty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CA" sz="3200" dirty="0" smtClean="0">
                    <a:solidFill>
                      <a:schemeClr val="tx2"/>
                    </a:solidFill>
                  </a:rPr>
                  <a:t> </a:t>
                </a:r>
                <a:r>
                  <a:rPr lang="en-CA" sz="3200" dirty="0" smtClean="0"/>
                  <a:t>be the cost of transmitting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CA" sz="3200" dirty="0" smtClean="0"/>
                  <a:t> independent copies of </a:t>
                </a:r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CA" sz="3200" dirty="0" smtClean="0"/>
                  <a:t>. Then the </a:t>
                </a:r>
                <a:r>
                  <a:rPr lang="en-CA" sz="3200" i="1" dirty="0" smtClean="0"/>
                  <a:t>amortized transmission cost</a:t>
                </a:r>
                <a:endParaRPr lang="en-CA" sz="3200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sz="3200" b="0" i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)/</m:t>
                        </m:r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CA" sz="3200" i="1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CA" sz="3600" dirty="0" smtClean="0"/>
                  <a:t>This equation gives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CA" sz="3600" dirty="0" smtClean="0"/>
                  <a:t> operational meaning.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736" y="1249678"/>
                <a:ext cx="8014063" cy="4889863"/>
              </a:xfrm>
              <a:blipFill rotWithShape="1">
                <a:blip r:embed="rId2"/>
                <a:stretch>
                  <a:fillRect l="-2281" t="-1746" b="-107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3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2612570" y="3422990"/>
            <a:ext cx="4441367" cy="196165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communication channel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CA" b="0" i="1" smtClean="0">
                          <a:latin typeface="Cambria Math"/>
                        </a:rPr>
                        <m:t> </m:t>
                      </m:r>
                      <m:r>
                        <a:rPr lang="en-CA" b="0" i="1" smtClean="0">
                          <a:latin typeface="Cambria Math"/>
                        </a:rPr>
                        <m:t>𝑜𝑝𝑒𝑟𝑎𝑡𝑖𝑜𝑛𝑎𝑙𝑖𝑧𝑒𝑑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1721" y="3389160"/>
            <a:ext cx="1993161" cy="194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394" y="3451868"/>
            <a:ext cx="2719857" cy="190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47196" y="2725637"/>
                <a:ext cx="25482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CA" sz="36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1</m:t>
                          </m:r>
                        </m:sub>
                      </m:sSub>
                      <m:r>
                        <a:rPr lang="en-CA" sz="36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CA" sz="36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,…</m:t>
                      </m:r>
                    </m:oMath>
                  </m:oMathPara>
                </a14:m>
                <a:endParaRPr lang="en-US" sz="36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6" y="2725637"/>
                <a:ext cx="25482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03607" y="2710843"/>
                <a:ext cx="2813868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𝐻</m:t>
                    </m:r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(</m:t>
                    </m:r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per copy to transmit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’s</a:t>
                </a:r>
                <a:endParaRPr lang="en-US" sz="32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3607" y="2710843"/>
                <a:ext cx="2813868" cy="1077218"/>
              </a:xfrm>
              <a:prstGeom prst="rect">
                <a:avLst/>
              </a:prstGeom>
              <a:blipFill rotWithShape="1">
                <a:blip r:embed="rId6"/>
                <a:stretch>
                  <a:fillRect l="-5411" t="-6818" r="-1732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522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𝐻</m:t>
                    </m:r>
                    <m:r>
                      <a:rPr lang="en-CA" b="0" i="1" smtClean="0">
                        <a:latin typeface="Cambria Math"/>
                      </a:rPr>
                      <m:t>(</m:t>
                    </m:r>
                    <m:r>
                      <a:rPr lang="en-CA" b="0" i="1" smtClean="0">
                        <a:latin typeface="Cambria Math"/>
                      </a:rPr>
                      <m:t>𝑋</m:t>
                    </m:r>
                    <m:r>
                      <a:rPr lang="en-CA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is nicer than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𝐶</m:t>
                    </m:r>
                    <m:r>
                      <a:rPr lang="en-CA" b="0" i="1" smtClean="0">
                        <a:latin typeface="Cambria Math"/>
                      </a:rPr>
                      <m:t>(</m:t>
                    </m:r>
                    <m:r>
                      <a:rPr lang="en-CA" b="0" i="1" smtClean="0">
                        <a:latin typeface="Cambria Math"/>
                      </a:rPr>
                      <m:t>𝑋</m:t>
                    </m:r>
                    <m:r>
                      <a:rPr lang="en-CA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4949" y="1981200"/>
                <a:ext cx="8334101" cy="4114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US" dirty="0" smtClean="0"/>
                  <a:t> is additive for independent variables. </a:t>
                </a:r>
              </a:p>
              <a:p>
                <a:r>
                  <a:rPr lang="en-CA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∈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𝑈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{1,2,3}</m:t>
                    </m:r>
                  </m:oMath>
                </a14:m>
                <a:r>
                  <a:rPr lang="en-US" dirty="0" smtClean="0"/>
                  <a:t> be independent trits. 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9</m:t>
                        </m:r>
                      </m:e>
                    </m:func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=2</m:t>
                    </m:r>
                    <m:func>
                      <m:func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e>
                    </m:func>
                  </m:oMath>
                </a14:m>
                <a:r>
                  <a:rPr lang="en-US" i="1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29</m:t>
                        </m:r>
                      </m:num>
                      <m:den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9</m:t>
                        </m:r>
                      </m:den>
                    </m:f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&lt;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=2×</m:t>
                    </m:r>
                    <m:f>
                      <m:f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5</m:t>
                        </m:r>
                      </m:num>
                      <m:den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30</m:t>
                        </m:r>
                      </m:num>
                      <m:den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9</m:t>
                        </m:r>
                      </m:den>
                    </m:f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Works well with concepts such as </a:t>
                </a:r>
                <a:r>
                  <a:rPr lang="en-CA" i="1" dirty="0" smtClean="0"/>
                  <a:t>channel capacity.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4949" y="1981200"/>
                <a:ext cx="8334101" cy="4114800"/>
              </a:xfrm>
              <a:blipFill rotWithShape="1">
                <a:blip r:embed="rId3"/>
                <a:stretch>
                  <a:fillRect l="-1901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Part I: Information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Information theory, in its modern format was introduced in the 1940s to study the problem of transmitting data over physical channels.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7226" y="143691"/>
            <a:ext cx="1221141" cy="1724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24462" y="5738632"/>
            <a:ext cx="994186" cy="994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4494" y="5125286"/>
            <a:ext cx="463953" cy="463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1134" y="5818510"/>
            <a:ext cx="986316" cy="98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5120" y="4071191"/>
            <a:ext cx="1534259" cy="149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5666" y="4140926"/>
            <a:ext cx="2104126" cy="147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1134" y="5827060"/>
            <a:ext cx="986316" cy="98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ight Arrow 11"/>
          <p:cNvSpPr/>
          <p:nvPr/>
        </p:nvSpPr>
        <p:spPr>
          <a:xfrm>
            <a:off x="3100888" y="4497222"/>
            <a:ext cx="3721616" cy="596511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communication channel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96705" y="5796277"/>
            <a:ext cx="771526" cy="72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22986" y="5796277"/>
            <a:ext cx="771526" cy="729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31134" y="5133456"/>
            <a:ext cx="613692" cy="558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595666" y="5154733"/>
            <a:ext cx="949242" cy="461665"/>
          </a:xfrm>
          <a:prstGeom prst="rect">
            <a:avLst/>
          </a:prstGeom>
          <a:solidFill>
            <a:srgbClr val="404040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Alice</a:t>
            </a:r>
            <a:endParaRPr lang="en-U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955120" y="5093102"/>
            <a:ext cx="718207" cy="461665"/>
          </a:xfrm>
          <a:prstGeom prst="rect">
            <a:avLst/>
          </a:prstGeom>
          <a:solidFill>
            <a:srgbClr val="404040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Bob</a:t>
            </a:r>
            <a:endParaRPr lang="en-US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4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51273E-6 L 0.18108 -0.12587 " pathEditMode="relative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0.28803 -0.0057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15000" y="21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162 L 0.16684 0.1224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0" y="6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“Proof” of Shannon’s noiseless coding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⋅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+1.</m:t>
                    </m:r>
                  </m:oMath>
                </a14:m>
                <a:endParaRPr lang="en-CA" b="0" dirty="0" smtClean="0"/>
              </a:p>
              <a:p>
                <a:endParaRPr lang="en-CA" dirty="0" smtClean="0"/>
              </a:p>
              <a:p>
                <a:endParaRPr lang="en-CA" dirty="0" smtClean="0"/>
              </a:p>
              <a:p>
                <a:endParaRPr lang="en-CA" dirty="0" smtClean="0"/>
              </a:p>
              <a:p>
                <a:pPr marL="342900" lvl="1" indent="-342900">
                  <a:buFontTx/>
                  <a:buChar char="•"/>
                </a:pPr>
                <a:r>
                  <a:rPr lang="en-CA" sz="3200" dirty="0" smtClean="0"/>
                  <a:t>Therefore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sz="32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)/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CA" sz="32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sz="3200" i="1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CA" sz="3200" i="1" dirty="0">
                    <a:solidFill>
                      <a:schemeClr val="tx2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384664" y="2481943"/>
            <a:ext cx="2899954" cy="1521356"/>
            <a:chOff x="1384664" y="2481943"/>
            <a:chExt cx="2899954" cy="1521356"/>
          </a:xfrm>
        </p:grpSpPr>
        <p:sp>
          <p:nvSpPr>
            <p:cNvPr id="5" name="TextBox 4"/>
            <p:cNvSpPr txBox="1"/>
            <p:nvPr/>
          </p:nvSpPr>
          <p:spPr>
            <a:xfrm>
              <a:off x="1384664" y="2926081"/>
              <a:ext cx="28999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 smtClean="0">
                  <a:latin typeface="Calibri" pitchFamily="34" charset="0"/>
                </a:rPr>
                <a:t>Additivity of entropy</a:t>
              </a:r>
              <a:endParaRPr lang="en-US" sz="3200" dirty="0">
                <a:latin typeface="Calibri" pitchFamily="34" charset="0"/>
              </a:endParaRPr>
            </a:p>
          </p:txBody>
        </p:sp>
        <p:cxnSp>
          <p:nvCxnSpPr>
            <p:cNvPr id="8" name="Straight Arrow Connector 7"/>
            <p:cNvCxnSpPr>
              <a:stCxn id="5" idx="0"/>
            </p:cNvCxnSpPr>
            <p:nvPr/>
          </p:nvCxnSpPr>
          <p:spPr>
            <a:xfrm flipV="1">
              <a:off x="2834641" y="2481943"/>
              <a:ext cx="0" cy="444138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4685212" y="2481943"/>
            <a:ext cx="2899954" cy="1521356"/>
            <a:chOff x="4685212" y="2481943"/>
            <a:chExt cx="2899954" cy="1521356"/>
          </a:xfrm>
        </p:grpSpPr>
        <p:sp>
          <p:nvSpPr>
            <p:cNvPr id="6" name="TextBox 5"/>
            <p:cNvSpPr txBox="1"/>
            <p:nvPr/>
          </p:nvSpPr>
          <p:spPr>
            <a:xfrm>
              <a:off x="4685212" y="2926081"/>
              <a:ext cx="2899954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200" dirty="0" smtClean="0">
                  <a:latin typeface="Calibri" pitchFamily="34" charset="0"/>
                </a:rPr>
                <a:t>Compression (Huffman)</a:t>
              </a:r>
              <a:endParaRPr lang="en-US" sz="3200" dirty="0"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V="1">
              <a:off x="6135189" y="2481943"/>
              <a:ext cx="0" cy="444138"/>
            </a:xfrm>
            <a:prstGeom prst="straightConnector1">
              <a:avLst/>
            </a:prstGeom>
            <a:ln w="5715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5717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Operationalizing other quantities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Conditional entropy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latin typeface="Cambria Math"/>
                      </a:rPr>
                      <m:t>:</m:t>
                    </m:r>
                  </m:oMath>
                </a14:m>
                <a:endParaRPr lang="en-CA" b="0" dirty="0" smtClean="0"/>
              </a:p>
              <a:p>
                <a:r>
                  <a:rPr lang="en-CA" dirty="0" smtClean="0"/>
                  <a:t>(cf. </a:t>
                </a:r>
                <a:r>
                  <a:rPr lang="en-CA" dirty="0" err="1" smtClean="0"/>
                  <a:t>Slepian</a:t>
                </a:r>
                <a:r>
                  <a:rPr lang="en-CA" dirty="0" smtClean="0"/>
                  <a:t>-Wolf Theorem).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2612570" y="4324337"/>
            <a:ext cx="4441367" cy="196165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communication channel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1721" y="4290507"/>
            <a:ext cx="1993161" cy="194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394" y="4353215"/>
            <a:ext cx="2719857" cy="190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7196" y="3626984"/>
                <a:ext cx="25482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CA" sz="36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1</m:t>
                          </m:r>
                        </m:sub>
                      </m:sSub>
                      <m:r>
                        <a:rPr lang="en-CA" sz="36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CA" sz="36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,…</m:t>
                      </m:r>
                    </m:oMath>
                  </m:oMathPara>
                </a14:m>
                <a:endParaRPr lang="en-US" sz="36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6" y="3626984"/>
                <a:ext cx="25482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012167" y="3626983"/>
                <a:ext cx="315350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𝐻</m:t>
                    </m:r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(</m:t>
                    </m:r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|</m:t>
                    </m:r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per copy </a:t>
                </a:r>
                <a:r>
                  <a:rPr lang="en-US" sz="3200" dirty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to transmit </a:t>
                </a:r>
                <a14:m>
                  <m:oMath xmlns:m="http://schemas.openxmlformats.org/officeDocument/2006/math">
                    <m:r>
                      <a:rPr lang="en-CA" sz="3200" i="1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’s</a:t>
                </a:r>
                <a:endParaRPr lang="en-US" sz="32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167" y="3626983"/>
                <a:ext cx="3153502" cy="1077218"/>
              </a:xfrm>
              <a:prstGeom prst="rect">
                <a:avLst/>
              </a:prstGeom>
              <a:blipFill rotWithShape="1">
                <a:blip r:embed="rId6"/>
                <a:stretch>
                  <a:fillRect l="-4836" t="-6780" r="-309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591946" y="3626983"/>
                <a:ext cx="25482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1</m:t>
                          </m:r>
                        </m:sub>
                      </m:sSub>
                      <m:r>
                        <a:rPr lang="en-CA" sz="36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CA" sz="36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,…</m:t>
                      </m:r>
                    </m:oMath>
                  </m:oMathPara>
                </a14:m>
                <a:endParaRPr lang="en-US" sz="36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946" y="3626983"/>
                <a:ext cx="2548252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60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ight Arrow 15"/>
          <p:cNvSpPr/>
          <p:nvPr/>
        </p:nvSpPr>
        <p:spPr>
          <a:xfrm>
            <a:off x="2612570" y="4324337"/>
            <a:ext cx="4441367" cy="1961659"/>
          </a:xfrm>
          <a:prstGeom prst="rightArrow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libri" pitchFamily="34" charset="0"/>
                <a:cs typeface="Calibri" pitchFamily="34" charset="0"/>
              </a:rPr>
              <a:t>communication channel</a:t>
            </a:r>
            <a:endParaRPr lang="en-US" sz="3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Operationalizing other quantities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Mutual information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</m:oMath>
                </a14:m>
                <a:r>
                  <a:rPr lang="en-CA" b="0" dirty="0" smtClean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1721" y="4290507"/>
            <a:ext cx="1993161" cy="1947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1393" y="4444013"/>
            <a:ext cx="2719857" cy="1903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47196" y="3626984"/>
                <a:ext cx="25482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CA" sz="360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1</m:t>
                          </m:r>
                        </m:sub>
                      </m:sSub>
                      <m:r>
                        <a:rPr lang="en-CA" sz="36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,…,</m:t>
                      </m:r>
                      <m:sSub>
                        <m:sSubPr>
                          <m:ctrlP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</m:ctrlPr>
                        </m:sSubPr>
                        <m:e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𝑋</m:t>
                          </m:r>
                        </m:e>
                        <m:sub>
                          <m:r>
                            <a:rPr lang="en-CA" sz="3600" b="0" i="1" dirty="0" smtClean="0">
                              <a:solidFill>
                                <a:schemeClr val="tx2"/>
                              </a:solidFill>
                              <a:latin typeface="Cambria Math"/>
                              <a:cs typeface="Calibri" pitchFamily="34" charset="0"/>
                            </a:rPr>
                            <m:t>𝑛</m:t>
                          </m:r>
                        </m:sub>
                      </m:sSub>
                      <m:r>
                        <a:rPr lang="en-CA" sz="36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,…</m:t>
                      </m:r>
                    </m:oMath>
                  </m:oMathPara>
                </a14:m>
                <a:endParaRPr lang="en-US" sz="36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96" y="3626984"/>
                <a:ext cx="2548252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256502" y="3626984"/>
                <a:ext cx="3153502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𝐼</m:t>
                    </m:r>
                    <m:d>
                      <m:dPr>
                        <m:ctrlP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</m:ctrlPr>
                      </m:dPr>
                      <m:e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𝑋</m:t>
                        </m:r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;</m:t>
                        </m:r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per copy to </a:t>
                </a:r>
                <a:r>
                  <a:rPr lang="en-US" sz="3200" i="1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sample</a:t>
                </a:r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’s</a:t>
                </a:r>
                <a:endParaRPr lang="en-US" sz="32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502" y="3626984"/>
                <a:ext cx="3153502" cy="1077218"/>
              </a:xfrm>
              <a:prstGeom prst="rect">
                <a:avLst/>
              </a:prstGeom>
              <a:blipFill rotWithShape="1">
                <a:blip r:embed="rId6"/>
                <a:stretch>
                  <a:fillRect l="-4826" t="-6780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6111266" y="2328408"/>
            <a:ext cx="2886891" cy="1944907"/>
            <a:chOff x="6111266" y="2328408"/>
            <a:chExt cx="2886891" cy="1944907"/>
          </a:xfrm>
        </p:grpSpPr>
        <p:sp>
          <p:nvSpPr>
            <p:cNvPr id="5" name="Cloud Callout 4"/>
            <p:cNvSpPr/>
            <p:nvPr/>
          </p:nvSpPr>
          <p:spPr>
            <a:xfrm>
              <a:off x="6111266" y="2328408"/>
              <a:ext cx="2886891" cy="1944907"/>
            </a:xfrm>
            <a:prstGeom prst="cloudCallout">
              <a:avLst>
                <a:gd name="adj1" fmla="val 17629"/>
                <a:gd name="adj2" fmla="val 69216"/>
              </a:avLst>
            </a:prstGeom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6432044" y="2817085"/>
                  <a:ext cx="25482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3600" b="0" i="1" dirty="0" smtClean="0">
                                <a:solidFill>
                                  <a:schemeClr val="tx2"/>
                                </a:solidFill>
                                <a:latin typeface="Cambria Math"/>
                                <a:cs typeface="Calibri" pitchFamily="34" charset="0"/>
                              </a:rPr>
                            </m:ctrlPr>
                          </m:sSubPr>
                          <m:e>
                            <m:r>
                              <a:rPr lang="en-CA" sz="3600" b="0" i="1" dirty="0" smtClean="0">
                                <a:solidFill>
                                  <a:schemeClr val="tx2"/>
                                </a:solidFill>
                                <a:latin typeface="Cambria Math"/>
                                <a:cs typeface="Calibri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sz="3600" b="0" i="1" dirty="0" smtClean="0">
                                <a:solidFill>
                                  <a:schemeClr val="tx2"/>
                                </a:solidFill>
                                <a:latin typeface="Cambria Math"/>
                                <a:cs typeface="Calibri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3600" b="0" i="1" dirty="0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CA" sz="3600" b="0" i="1" dirty="0" smtClean="0">
                                <a:solidFill>
                                  <a:schemeClr val="tx2"/>
                                </a:solidFill>
                                <a:latin typeface="Cambria Math"/>
                                <a:cs typeface="Calibri" pitchFamily="34" charset="0"/>
                              </a:rPr>
                            </m:ctrlPr>
                          </m:sSubPr>
                          <m:e>
                            <m:r>
                              <a:rPr lang="en-CA" sz="3600" b="0" i="1" dirty="0" smtClean="0">
                                <a:solidFill>
                                  <a:schemeClr val="tx2"/>
                                </a:solidFill>
                                <a:latin typeface="Cambria Math"/>
                                <a:cs typeface="Calibri" pitchFamily="34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CA" sz="3600" b="0" i="1" dirty="0" smtClean="0">
                                <a:solidFill>
                                  <a:schemeClr val="tx2"/>
                                </a:solidFill>
                                <a:latin typeface="Cambria Math"/>
                                <a:cs typeface="Calibri" pitchFamily="34" charset="0"/>
                              </a:rPr>
                              <m:t>𝑛</m:t>
                            </m:r>
                          </m:sub>
                        </m:sSub>
                        <m:r>
                          <a:rPr lang="en-CA" sz="3600" b="0" i="1" dirty="0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,…</m:t>
                        </m:r>
                      </m:oMath>
                    </m:oMathPara>
                  </a14:m>
                  <a:endParaRPr lang="en-US" sz="3600" dirty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2044" y="2817085"/>
                  <a:ext cx="2548252" cy="646331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19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Information theory and entropy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Allows us to formalize intuitive notions. </a:t>
            </a:r>
          </a:p>
          <a:p>
            <a:r>
              <a:rPr lang="en-CA" dirty="0" smtClean="0"/>
              <a:t>Operationalized in the context of one-way transmission and related problems. </a:t>
            </a:r>
          </a:p>
          <a:p>
            <a:r>
              <a:rPr lang="en-CA" dirty="0" smtClean="0"/>
              <a:t>Has nice properties (additivity, chain rule…)</a:t>
            </a:r>
            <a:endParaRPr lang="en-CA" dirty="0"/>
          </a:p>
          <a:p>
            <a:r>
              <a:rPr lang="en-CA" dirty="0" smtClean="0"/>
              <a:t>Next, we discuss extensions to more interesting communication scenarios.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0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777" y="582287"/>
            <a:ext cx="7772400" cy="1143000"/>
          </a:xfrm>
        </p:spPr>
        <p:txBody>
          <a:bodyPr/>
          <a:lstStyle/>
          <a:p>
            <a:r>
              <a:rPr lang="en-US" dirty="0" smtClean="0"/>
              <a:t>Communication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243" y="1854927"/>
            <a:ext cx="7772400" cy="4379618"/>
          </a:xfrm>
        </p:spPr>
        <p:txBody>
          <a:bodyPr/>
          <a:lstStyle/>
          <a:p>
            <a:r>
              <a:rPr lang="en-US" dirty="0" smtClean="0"/>
              <a:t>Focus on the </a:t>
            </a:r>
            <a:r>
              <a:rPr lang="en-US" i="1" dirty="0" smtClean="0"/>
              <a:t>two party</a:t>
            </a:r>
            <a:r>
              <a:rPr lang="en-US" dirty="0" smtClean="0"/>
              <a:t> randomized setting.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81890" y="4541771"/>
            <a:ext cx="1494175" cy="1682835"/>
            <a:chOff x="1095727" y="3635956"/>
            <a:chExt cx="1009787" cy="1029206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727" y="3635956"/>
              <a:ext cx="1009787" cy="1029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800514" y="4306118"/>
              <a:ext cx="303099" cy="356263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A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30943" y="4541772"/>
            <a:ext cx="1415918" cy="1684745"/>
            <a:chOff x="1043609" y="4305122"/>
            <a:chExt cx="1007100" cy="1097679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4305122"/>
              <a:ext cx="1007100" cy="1097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727420" y="5017486"/>
              <a:ext cx="318689" cy="381004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B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Cloud Callout 15"/>
          <p:cNvSpPr/>
          <p:nvPr/>
        </p:nvSpPr>
        <p:spPr>
          <a:xfrm>
            <a:off x="566777" y="3393105"/>
            <a:ext cx="1609647" cy="869058"/>
          </a:xfrm>
          <a:prstGeom prst="cloudCallout">
            <a:avLst>
              <a:gd name="adj1" fmla="val 9214"/>
              <a:gd name="adj2" fmla="val 96413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US" sz="36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Cloud Callout 16"/>
          <p:cNvSpPr/>
          <p:nvPr/>
        </p:nvSpPr>
        <p:spPr>
          <a:xfrm>
            <a:off x="6757239" y="3386807"/>
            <a:ext cx="1609647" cy="869058"/>
          </a:xfrm>
          <a:prstGeom prst="cloudCallout">
            <a:avLst>
              <a:gd name="adj1" fmla="val -10504"/>
              <a:gd name="adj2" fmla="val 92935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2729344" y="3408218"/>
                <a:ext cx="392209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A &amp; B implement a functionality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𝐹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(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,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344" y="3408218"/>
                <a:ext cx="3922097" cy="1077218"/>
              </a:xfrm>
              <a:prstGeom prst="rect">
                <a:avLst/>
              </a:prstGeom>
              <a:blipFill rotWithShape="1">
                <a:blip r:embed="rId5"/>
                <a:stretch>
                  <a:fillRect l="-4044" t="-7345" b="-18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loud Callout 18"/>
          <p:cNvSpPr/>
          <p:nvPr/>
        </p:nvSpPr>
        <p:spPr>
          <a:xfrm>
            <a:off x="2728085" y="4662684"/>
            <a:ext cx="3430889" cy="1027755"/>
          </a:xfrm>
          <a:prstGeom prst="cloudCallout">
            <a:avLst>
              <a:gd name="adj1" fmla="val -65327"/>
              <a:gd name="adj2" fmla="val -27206"/>
            </a:avLst>
          </a:prstGeom>
          <a:solidFill>
            <a:srgbClr val="FFFF6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Callout 19"/>
          <p:cNvSpPr/>
          <p:nvPr/>
        </p:nvSpPr>
        <p:spPr>
          <a:xfrm>
            <a:off x="2729344" y="4671501"/>
            <a:ext cx="3430889" cy="1027755"/>
          </a:xfrm>
          <a:prstGeom prst="cloudCallout">
            <a:avLst>
              <a:gd name="adj1" fmla="val 65731"/>
              <a:gd name="adj2" fmla="val -43383"/>
            </a:avLst>
          </a:prstGeom>
          <a:solidFill>
            <a:srgbClr val="FFFF6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F(X,Y)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2411389" y="5812611"/>
                <a:ext cx="455800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e.g.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𝐹</m:t>
                    </m:r>
                    <m:d>
                      <m:dPr>
                        <m:ctrlPr>
                          <a:rPr lang="en-US" sz="3200" i="1" dirty="0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</m:ctrlPr>
                      </m:dPr>
                      <m:e>
                        <m:r>
                          <a:rPr lang="en-US" sz="3200" i="1" dirty="0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𝑋</m:t>
                        </m:r>
                        <m:r>
                          <a:rPr lang="en-US" sz="3200" i="1" dirty="0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,</m:t>
                        </m:r>
                        <m:r>
                          <a:rPr lang="en-US" sz="3200" i="1" dirty="0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𝑌</m:t>
                        </m:r>
                      </m:e>
                    </m:d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“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?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”</m:t>
                    </m:r>
                  </m:oMath>
                </a14:m>
                <a:endParaRPr lang="en-US" sz="3200" dirty="0" smtClean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389" y="5812611"/>
                <a:ext cx="4558006" cy="584775"/>
              </a:xfrm>
              <a:prstGeom prst="rect">
                <a:avLst/>
              </a:prstGeom>
              <a:blipFill rotWithShape="1">
                <a:blip r:embed="rId6"/>
                <a:stretch>
                  <a:fillRect l="-3481" t="-12632" b="-3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627105" y="2481943"/>
            <a:ext cx="7635366" cy="666206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 smtClean="0">
                <a:solidFill>
                  <a:schemeClr val="tx2"/>
                </a:solidFill>
                <a:latin typeface="Calibri" pitchFamily="34" charset="0"/>
              </a:rPr>
              <a:t>Shared randomness R</a:t>
            </a:r>
            <a:endParaRPr lang="en-US" sz="3600" b="1" dirty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36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 animBg="1"/>
      <p:bldP spid="20" grpId="0" animBg="1"/>
      <p:bldP spid="22" grpId="0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686" y="97664"/>
            <a:ext cx="7772400" cy="1143000"/>
          </a:xfrm>
        </p:spPr>
        <p:txBody>
          <a:bodyPr/>
          <a:lstStyle/>
          <a:p>
            <a:r>
              <a:rPr lang="en-US" dirty="0" smtClean="0"/>
              <a:t>Communication complexity</a:t>
            </a:r>
            <a:endParaRPr lang="en-US" dirty="0"/>
          </a:p>
        </p:txBody>
      </p:sp>
      <p:grpSp>
        <p:nvGrpSpPr>
          <p:cNvPr id="5" name="Group 10"/>
          <p:cNvGrpSpPr/>
          <p:nvPr/>
        </p:nvGrpSpPr>
        <p:grpSpPr>
          <a:xfrm>
            <a:off x="581890" y="3975863"/>
            <a:ext cx="1494175" cy="1682835"/>
            <a:chOff x="1095727" y="3635956"/>
            <a:chExt cx="1009787" cy="1029206"/>
          </a:xfrm>
        </p:grpSpPr>
        <p:pic>
          <p:nvPicPr>
            <p:cNvPr id="12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727" y="3635956"/>
              <a:ext cx="1009787" cy="1029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800514" y="4306118"/>
              <a:ext cx="303099" cy="356263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A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6" name="Group 14"/>
          <p:cNvGrpSpPr/>
          <p:nvPr/>
        </p:nvGrpSpPr>
        <p:grpSpPr>
          <a:xfrm>
            <a:off x="6830943" y="3975864"/>
            <a:ext cx="1415918" cy="1684745"/>
            <a:chOff x="1043609" y="4305122"/>
            <a:chExt cx="1007100" cy="1097679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4305122"/>
              <a:ext cx="1007100" cy="1097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727420" y="5017486"/>
              <a:ext cx="318689" cy="381004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B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Cloud Callout 15"/>
          <p:cNvSpPr/>
          <p:nvPr/>
        </p:nvSpPr>
        <p:spPr>
          <a:xfrm>
            <a:off x="566777" y="2827197"/>
            <a:ext cx="1609647" cy="869058"/>
          </a:xfrm>
          <a:prstGeom prst="cloudCallout">
            <a:avLst>
              <a:gd name="adj1" fmla="val 9214"/>
              <a:gd name="adj2" fmla="val 96413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US" sz="36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7" name="Cloud Callout 16"/>
          <p:cNvSpPr/>
          <p:nvPr/>
        </p:nvSpPr>
        <p:spPr>
          <a:xfrm>
            <a:off x="6757239" y="2820899"/>
            <a:ext cx="1609647" cy="869058"/>
          </a:xfrm>
          <a:prstGeom prst="cloudCallout">
            <a:avLst>
              <a:gd name="adj1" fmla="val -10504"/>
              <a:gd name="adj2" fmla="val 92935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98762" y="1009723"/>
                <a:ext cx="742100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u="sng" dirty="0" smtClean="0">
                    <a:latin typeface="Calibri" pitchFamily="34" charset="0"/>
                    <a:cs typeface="Calibri" pitchFamily="34" charset="0"/>
                  </a:rPr>
                  <a:t>Goal</a:t>
                </a:r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: implement a functionality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𝐹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(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,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.</a:t>
                </a:r>
              </a:p>
              <a:p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A protocol </a:t>
                </a:r>
                <a14:m>
                  <m:oMath xmlns:m="http://schemas.openxmlformats.org/officeDocument/2006/math">
                    <m:r>
                      <a:rPr lang="en-CA" sz="3200" b="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(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,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computing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𝐹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(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,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62" y="1009723"/>
                <a:ext cx="7421000" cy="1077218"/>
              </a:xfrm>
              <a:prstGeom prst="rect">
                <a:avLst/>
              </a:prstGeom>
              <a:blipFill rotWithShape="1">
                <a:blip r:embed="rId4"/>
                <a:stretch>
                  <a:fillRect l="-2136" t="-6818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loud Callout 18"/>
          <p:cNvSpPr/>
          <p:nvPr/>
        </p:nvSpPr>
        <p:spPr>
          <a:xfrm>
            <a:off x="2780984" y="5674143"/>
            <a:ext cx="3430889" cy="1027755"/>
          </a:xfrm>
          <a:prstGeom prst="cloudCallout">
            <a:avLst>
              <a:gd name="adj1" fmla="val -67529"/>
              <a:gd name="adj2" fmla="val -51471"/>
            </a:avLst>
          </a:prstGeom>
          <a:solidFill>
            <a:srgbClr val="FFFF6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Callout 19"/>
          <p:cNvSpPr/>
          <p:nvPr/>
        </p:nvSpPr>
        <p:spPr>
          <a:xfrm>
            <a:off x="2782243" y="5669897"/>
            <a:ext cx="3430889" cy="1027755"/>
          </a:xfrm>
          <a:prstGeom prst="cloudCallout">
            <a:avLst>
              <a:gd name="adj1" fmla="val 64850"/>
              <a:gd name="adj2" fmla="val -58089"/>
            </a:avLst>
          </a:prstGeom>
          <a:solidFill>
            <a:srgbClr val="FFFF66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F(X,Y)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3219294" y="2864978"/>
            <a:ext cx="2773427" cy="604563"/>
          </a:xfrm>
          <a:prstGeom prst="wedgeRoundRectCallout">
            <a:avLst>
              <a:gd name="adj1" fmla="val -87860"/>
              <a:gd name="adj2" fmla="val 165577"/>
              <a:gd name="adj3" fmla="val 16667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</a:t>
            </a:r>
            <a:r>
              <a:rPr lang="en-US" sz="3600" baseline="-25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1</a:t>
            </a:r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(X,R)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3212996" y="3516141"/>
            <a:ext cx="2802396" cy="565519"/>
          </a:xfrm>
          <a:prstGeom prst="wedgeRoundRectCallout">
            <a:avLst>
              <a:gd name="adj1" fmla="val 76464"/>
              <a:gd name="adj2" fmla="val 72776"/>
              <a:gd name="adj3" fmla="val 16667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</a:t>
            </a:r>
            <a:r>
              <a:rPr lang="en-US" sz="3600" baseline="-25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2</a:t>
            </a:r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(Y,m</a:t>
            </a:r>
            <a:r>
              <a:rPr lang="en-US" sz="3600" baseline="-25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1</a:t>
            </a:r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,R)</a:t>
            </a:r>
          </a:p>
        </p:txBody>
      </p:sp>
      <p:sp>
        <p:nvSpPr>
          <p:cNvPr id="25" name="Rounded Rectangular Callout 24"/>
          <p:cNvSpPr/>
          <p:nvPr/>
        </p:nvSpPr>
        <p:spPr>
          <a:xfrm>
            <a:off x="3212996" y="4120704"/>
            <a:ext cx="3174741" cy="550404"/>
          </a:xfrm>
          <a:prstGeom prst="wedgeRoundRectCallout">
            <a:avLst>
              <a:gd name="adj1" fmla="val -87860"/>
              <a:gd name="adj2" fmla="val -29428"/>
              <a:gd name="adj3" fmla="val 16667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</a:t>
            </a:r>
            <a:r>
              <a:rPr lang="en-US" sz="3600" baseline="-25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3</a:t>
            </a:r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(X,m</a:t>
            </a:r>
            <a:r>
              <a:rPr lang="en-US" sz="3600" baseline="-25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1</a:t>
            </a:r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,m</a:t>
            </a:r>
            <a:r>
              <a:rPr lang="en-US" sz="3600" baseline="-25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2</a:t>
            </a:r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,R)</a:t>
            </a:r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 flipH="1">
            <a:off x="4632456" y="4818116"/>
            <a:ext cx="2716" cy="699378"/>
          </a:xfrm>
          <a:prstGeom prst="line">
            <a:avLst/>
          </a:prstGeom>
          <a:solidFill>
            <a:srgbClr val="FFFF66"/>
          </a:solidFill>
          <a:ln w="101600">
            <a:solidFill>
              <a:schemeClr val="tx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lt1"/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2464" y="6015465"/>
            <a:ext cx="7421000" cy="584775"/>
          </a:xfrm>
          <a:prstGeom prst="rect">
            <a:avLst/>
          </a:prstGeom>
          <a:solidFill>
            <a:srgbClr val="00004D">
              <a:alpha val="8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Calibri" pitchFamily="34" charset="0"/>
                <a:cs typeface="Calibri" pitchFamily="34" charset="0"/>
              </a:rPr>
              <a:t>Communication cost = #of bits exchanged. 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27105" y="2103116"/>
            <a:ext cx="7635366" cy="666206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600" b="1" dirty="0" smtClean="0">
                <a:solidFill>
                  <a:schemeClr val="tx2"/>
                </a:solidFill>
                <a:latin typeface="Calibri" pitchFamily="34" charset="0"/>
              </a:rPr>
              <a:t>Shared randomness R</a:t>
            </a:r>
            <a:endParaRPr lang="en-US" sz="3600" b="1" dirty="0">
              <a:solidFill>
                <a:schemeClr val="tx2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0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Communication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15737"/>
            <a:ext cx="7772400" cy="4280263"/>
          </a:xfrm>
        </p:spPr>
        <p:txBody>
          <a:bodyPr/>
          <a:lstStyle/>
          <a:p>
            <a:r>
              <a:rPr lang="en-CA" dirty="0" smtClean="0"/>
              <a:t>Numerous applications/potential applications (some will be discussed later today). </a:t>
            </a:r>
          </a:p>
          <a:p>
            <a:r>
              <a:rPr lang="en-CA" dirty="0" smtClean="0"/>
              <a:t>Considerably more difficult to obtain lower bounds</a:t>
            </a:r>
            <a:r>
              <a:rPr lang="en-CA" dirty="0"/>
              <a:t> </a:t>
            </a:r>
            <a:r>
              <a:rPr lang="en-CA" dirty="0" smtClean="0"/>
              <a:t>than transmission (still much easier than other models of computation!).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9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Communication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96389" y="1981200"/>
                <a:ext cx="8072845" cy="4114800"/>
              </a:xfrm>
            </p:spPr>
            <p:txBody>
              <a:bodyPr/>
              <a:lstStyle/>
              <a:p>
                <a:r>
                  <a:rPr lang="en-CA" dirty="0" smtClean="0"/>
                  <a:t>(Distributional) communication complexity with input distribution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 smtClean="0"/>
                  <a:t> and error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  <m:r>
                      <a:rPr lang="en-CA" b="0" i="1" smtClean="0">
                        <a:latin typeface="Cambria Math"/>
                      </a:rPr>
                      <m:t> </m:t>
                    </m:r>
                  </m:oMath>
                </a14:m>
                <a:r>
                  <a:rPr lang="en-CA" b="0" dirty="0" smtClean="0"/>
                  <a:t> Error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</m:oMath>
                </a14:m>
                <a:r>
                  <a:rPr lang="en-CA" b="0" dirty="0" smtClean="0"/>
                  <a:t> w.r.t.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CA" b="0" dirty="0" smtClean="0">
                    <a:solidFill>
                      <a:schemeClr val="tx2"/>
                    </a:solidFill>
                  </a:rPr>
                  <a:t>.</a:t>
                </a:r>
                <a:endParaRPr lang="en-CA" b="0" dirty="0" smtClean="0"/>
              </a:p>
              <a:p>
                <a:r>
                  <a:rPr lang="en-CA" dirty="0" smtClean="0"/>
                  <a:t>(Randomized/worst-case) communication complexity: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CA" b="0" dirty="0" smtClean="0">
                    <a:solidFill>
                      <a:schemeClr val="tx2"/>
                    </a:solidFill>
                  </a:rPr>
                  <a:t>.</a:t>
                </a:r>
                <a:r>
                  <a:rPr lang="en-CA" b="0" dirty="0" smtClean="0"/>
                  <a:t> Error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</m:oMath>
                </a14:m>
                <a:r>
                  <a:rPr lang="en-CA" b="0" dirty="0" smtClean="0"/>
                  <a:t> on all inputs.</a:t>
                </a:r>
              </a:p>
              <a:p>
                <a:r>
                  <a:rPr lang="en-CA" dirty="0" smtClean="0"/>
                  <a:t>Yao’s minimax: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𝐶𝐶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CA" b="0" dirty="0" smtClean="0">
                    <a:solidFill>
                      <a:schemeClr val="tx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6389" y="1981200"/>
                <a:ext cx="8072845" cy="4114800"/>
              </a:xfrm>
              <a:blipFill rotWithShape="1">
                <a:blip r:embed="rId2"/>
                <a:stretch>
                  <a:fillRect l="-1962" t="-2222" r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CA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Equality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𝐸𝑄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≔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𝐸𝑄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≈</m:t>
                    </m:r>
                    <m:func>
                      <m:func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f>
                          <m:f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𝜀</m:t>
                            </m:r>
                          </m:den>
                        </m:f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.</m:t>
                        </m:r>
                      </m:e>
                    </m:func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𝐸𝑄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,0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≈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826" y="0"/>
            <a:ext cx="7772400" cy="1143000"/>
          </a:xfrm>
        </p:spPr>
        <p:txBody>
          <a:bodyPr/>
          <a:lstStyle/>
          <a:p>
            <a:r>
              <a:rPr lang="en-US" dirty="0" smtClean="0"/>
              <a:t>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5674" y="977374"/>
                <a:ext cx="824112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𝐹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 </m:t>
                    </m:r>
                  </m:oMath>
                </a14:m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is</a:t>
                </a:r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“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?”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.</a:t>
                </a:r>
              </a:p>
              <a:p>
                <a:pP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𝜇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 </m:t>
                    </m:r>
                  </m:oMath>
                </a14:m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is a distribution where </a:t>
                </a:r>
                <a:r>
                  <a:rPr lang="en-US" sz="3200" dirty="0" err="1" smtClean="0">
                    <a:latin typeface="Calibri" pitchFamily="34" charset="0"/>
                    <a:cs typeface="Calibri" pitchFamily="34" charset="0"/>
                  </a:rPr>
                  <a:t>w.p</a:t>
                </a:r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½ 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and </a:t>
                </a:r>
                <a:r>
                  <a:rPr lang="en-US" sz="3200" dirty="0" err="1" smtClean="0">
                    <a:latin typeface="Calibri" pitchFamily="34" charset="0"/>
                    <a:cs typeface="Calibri" pitchFamily="34" charset="0"/>
                  </a:rPr>
                  <a:t>w.p</a:t>
                </a:r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½</m:t>
                    </m:r>
                  </m:oMath>
                </a14:m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(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,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are random.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74" y="977374"/>
                <a:ext cx="8241126" cy="1569660"/>
              </a:xfrm>
              <a:prstGeom prst="rect">
                <a:avLst/>
              </a:prstGeom>
              <a:blipFill rotWithShape="1">
                <a:blip r:embed="rId2"/>
                <a:stretch>
                  <a:fillRect t="-4651" r="-2589" b="-1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10"/>
          <p:cNvGrpSpPr/>
          <p:nvPr/>
        </p:nvGrpSpPr>
        <p:grpSpPr>
          <a:xfrm>
            <a:off x="581890" y="3740729"/>
            <a:ext cx="1494175" cy="1682835"/>
            <a:chOff x="1095727" y="3635956"/>
            <a:chExt cx="1009787" cy="1029206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727" y="3635956"/>
              <a:ext cx="1009787" cy="1029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800514" y="4306118"/>
              <a:ext cx="303099" cy="356263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A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6830943" y="3740730"/>
            <a:ext cx="1415918" cy="1684745"/>
            <a:chOff x="1043609" y="4305122"/>
            <a:chExt cx="1007100" cy="1097679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4305122"/>
              <a:ext cx="1007100" cy="1097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727420" y="5017486"/>
              <a:ext cx="318689" cy="381004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B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Cloud Callout 27"/>
          <p:cNvSpPr/>
          <p:nvPr/>
        </p:nvSpPr>
        <p:spPr>
          <a:xfrm>
            <a:off x="566777" y="2592063"/>
            <a:ext cx="1609647" cy="869058"/>
          </a:xfrm>
          <a:prstGeom prst="cloudCallout">
            <a:avLst>
              <a:gd name="adj1" fmla="val 9214"/>
              <a:gd name="adj2" fmla="val 96413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US" sz="36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Callout 28"/>
          <p:cNvSpPr/>
          <p:nvPr/>
        </p:nvSpPr>
        <p:spPr>
          <a:xfrm>
            <a:off x="6757239" y="2585765"/>
            <a:ext cx="1609647" cy="869058"/>
          </a:xfrm>
          <a:prstGeom prst="cloudCallout">
            <a:avLst>
              <a:gd name="adj1" fmla="val -10504"/>
              <a:gd name="adj2" fmla="val 92935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Y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 bwMode="auto">
          <a:xfrm>
            <a:off x="235131" y="5431147"/>
            <a:ext cx="9000309" cy="554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+mn-ea"/>
                <a:cs typeface="Calibri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 pitchFamily="34" charset="0"/>
                <a:cs typeface="Calibri" pitchFamily="34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sz="28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45674" y="5985782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itchFamily="34" charset="0"/>
                  <a:buChar char="•"/>
                </a:pPr>
                <a:r>
                  <a:rPr lang="en-CA" sz="3200" dirty="0" smtClean="0">
                    <a:latin typeface="Calibri" pitchFamily="34" charset="0"/>
                    <a:cs typeface="Calibri" pitchFamily="34" charset="0"/>
                  </a:rPr>
                  <a:t>Shows that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𝐶𝐶</m:t>
                    </m:r>
                    <m:d>
                      <m:dPr>
                        <m:ctrlP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</m:ctrlPr>
                      </m:dPr>
                      <m:e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𝐸𝑄</m:t>
                        </m:r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,</m:t>
                        </m:r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𝜇</m:t>
                        </m:r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  <a:cs typeface="Calibri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  <a:cs typeface="Calibri" pitchFamily="34" charset="0"/>
                              </a:rPr>
                            </m:ctrlPr>
                          </m:sSupPr>
                          <m:e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  <a:cs typeface="Calibri" pitchFamily="34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  <a:cs typeface="Calibri" pitchFamily="34" charset="0"/>
                              </a:rPr>
                              <m:t>−129</m:t>
                            </m:r>
                          </m:sup>
                        </m:sSup>
                      </m:e>
                    </m:d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≤129. </m:t>
                    </m:r>
                  </m:oMath>
                </a14:m>
                <a:endParaRPr lang="en-CA" sz="32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74" y="5985782"/>
                <a:ext cx="9144000" cy="584775"/>
              </a:xfrm>
              <a:prstGeom prst="rect">
                <a:avLst/>
              </a:prstGeom>
              <a:blipFill rotWithShape="1">
                <a:blip r:embed="rId5"/>
                <a:stretch>
                  <a:fillRect l="-1467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ular Callout 22"/>
          <p:cNvSpPr/>
          <p:nvPr/>
        </p:nvSpPr>
        <p:spPr>
          <a:xfrm>
            <a:off x="2782387" y="3604699"/>
            <a:ext cx="3553097" cy="604563"/>
          </a:xfrm>
          <a:prstGeom prst="wedgeRoundRectCallout">
            <a:avLst>
              <a:gd name="adj1" fmla="val -75892"/>
              <a:gd name="adj2" fmla="val 70952"/>
              <a:gd name="adj3" fmla="val 16667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MD5(X) [128 bits]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2782388" y="4255863"/>
            <a:ext cx="3553096" cy="565519"/>
          </a:xfrm>
          <a:prstGeom prst="wedgeRoundRectCallout">
            <a:avLst>
              <a:gd name="adj1" fmla="val 65530"/>
              <a:gd name="adj2" fmla="val -54764"/>
              <a:gd name="adj3" fmla="val 16667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X=Y? [1 bit]</a:t>
            </a:r>
          </a:p>
        </p:txBody>
      </p:sp>
      <p:sp>
        <p:nvSpPr>
          <p:cNvPr id="4" name="Cloud 3"/>
          <p:cNvSpPr/>
          <p:nvPr/>
        </p:nvSpPr>
        <p:spPr>
          <a:xfrm>
            <a:off x="3213463" y="5000073"/>
            <a:ext cx="2429691" cy="862148"/>
          </a:xfrm>
          <a:prstGeom prst="cloud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3200" dirty="0" smtClean="0">
                <a:latin typeface="Calibri" pitchFamily="34" charset="0"/>
              </a:rPr>
              <a:t>Error?</a:t>
            </a:r>
            <a:endParaRPr lang="en-US" sz="3200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20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3" grpId="0" animBg="1"/>
      <p:bldP spid="24" grpId="0" animBg="1"/>
      <p:bldP spid="4" grpId="0" animBg="1"/>
      <p:bldP spid="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Quantifying “information”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981200"/>
                <a:ext cx="7772400" cy="4511040"/>
              </a:xfrm>
            </p:spPr>
            <p:txBody>
              <a:bodyPr/>
              <a:lstStyle/>
              <a:p>
                <a:r>
                  <a:rPr lang="en-CA" dirty="0" smtClean="0"/>
                  <a:t>Information is measured in </a:t>
                </a:r>
                <a:r>
                  <a:rPr lang="en-CA" i="1" dirty="0" smtClean="0"/>
                  <a:t>bits.</a:t>
                </a:r>
                <a:endParaRPr lang="en-CA" dirty="0" smtClean="0"/>
              </a:p>
              <a:p>
                <a:r>
                  <a:rPr lang="en-CA" dirty="0" smtClean="0"/>
                  <a:t>The basic notion is Shannon’s entropy. </a:t>
                </a:r>
              </a:p>
              <a:p>
                <a:r>
                  <a:rPr lang="en-CA" dirty="0" smtClean="0"/>
                  <a:t>The entropy of a random variable is the (typical) number of bits needed to remove the uncertainty of the variable. </a:t>
                </a:r>
              </a:p>
              <a:p>
                <a:r>
                  <a:rPr lang="en-CA" dirty="0" smtClean="0"/>
                  <a:t>For a discrete variable: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≔∑</m:t>
                      </m:r>
                      <m:func>
                        <m:func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func>
                        <m:func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1/</m:t>
                          </m:r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Pr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⁡[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=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981200"/>
                <a:ext cx="7772400" cy="4511040"/>
              </a:xfrm>
              <a:blipFill rotWithShape="1">
                <a:blip r:embed="rId2"/>
                <a:stretch>
                  <a:fillRect l="-2118" t="-2027" r="-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3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29045" y="2007326"/>
                <a:ext cx="8419012" cy="4114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CA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b="0" i="0" smtClean="0">
                        <a:latin typeface="Cambria Math"/>
                      </a:rPr>
                      <m:t>nner</m:t>
                    </m:r>
                    <m:r>
                      <a:rPr lang="en-CA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CA" b="0" i="0" smtClean="0">
                        <a:latin typeface="Cambria Math"/>
                      </a:rPr>
                      <m:t>product</m:t>
                    </m:r>
                    <m:r>
                      <a:rPr lang="en-CA" b="0" i="0" smtClean="0">
                        <a:latin typeface="Cambria Math"/>
                      </a:rPr>
                      <m:t> 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𝐼𝑃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≔</m:t>
                    </m:r>
                    <m:nary>
                      <m:naryPr>
                        <m:chr m:val="∑"/>
                        <m:supHide m:val="on"/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⋅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 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𝑚𝑜𝑑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 2)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 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𝐼𝑃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,0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𝑜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en-CA" dirty="0" smtClean="0"/>
                  <a:t>In fact, using information complexity:</a:t>
                </a:r>
              </a:p>
              <a:p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𝐼𝑃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𝑜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sub>
                    </m:sSub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045" y="2007326"/>
                <a:ext cx="8419012" cy="4114800"/>
              </a:xfrm>
              <a:blipFill rotWithShape="1">
                <a:blip r:embed="rId2"/>
                <a:stretch>
                  <a:fillRect l="-1955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80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449" y="609600"/>
            <a:ext cx="8458200" cy="1143000"/>
          </a:xfrm>
        </p:spPr>
        <p:txBody>
          <a:bodyPr/>
          <a:lstStyle/>
          <a:p>
            <a:r>
              <a:rPr lang="en-CA" dirty="0" smtClean="0"/>
              <a:t>Information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9455" y="1981200"/>
                <a:ext cx="8275320" cy="4114800"/>
              </a:xfrm>
            </p:spPr>
            <p:txBody>
              <a:bodyPr/>
              <a:lstStyle/>
              <a:p>
                <a:r>
                  <a:rPr lang="en-CA" sz="3600" b="1" dirty="0" smtClean="0"/>
                  <a:t>Information complexity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CA" sz="3600" dirty="0" smtClean="0">
                    <a:solidFill>
                      <a:schemeClr val="tx2"/>
                    </a:solidFill>
                  </a:rPr>
                  <a:t>:: </a:t>
                </a:r>
              </a:p>
              <a:p>
                <a:pPr marL="0" indent="0">
                  <a:buNone/>
                </a:pPr>
                <a:r>
                  <a:rPr lang="en-CA" sz="3600" dirty="0">
                    <a:solidFill>
                      <a:schemeClr val="tx2"/>
                    </a:solidFill>
                  </a:rPr>
                  <a:t>	</a:t>
                </a:r>
                <a:r>
                  <a:rPr lang="en-CA" sz="3600" dirty="0" smtClean="0"/>
                  <a:t>communication complexity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sz="36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sz="36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sz="36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sz="36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</m:oMath>
                </a14:m>
                <a:r>
                  <a:rPr lang="en-CA" sz="3600" dirty="0" smtClean="0">
                    <a:solidFill>
                      <a:schemeClr val="tx2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CA" sz="3600" dirty="0"/>
                  <a:t>a</a:t>
                </a:r>
                <a:r>
                  <a:rPr lang="en-CA" sz="3600" dirty="0" smtClean="0"/>
                  <a:t>s</a:t>
                </a:r>
              </a:p>
              <a:p>
                <a:r>
                  <a:rPr lang="en-CA" sz="3600" dirty="0" smtClean="0"/>
                  <a:t>Shannon’s entropy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CA" sz="3600" dirty="0" smtClean="0">
                    <a:solidFill>
                      <a:schemeClr val="tx2"/>
                    </a:solidFill>
                  </a:rPr>
                  <a:t> ::</a:t>
                </a:r>
              </a:p>
              <a:p>
                <a:pPr marL="0" indent="0">
                  <a:buNone/>
                </a:pPr>
                <a:r>
                  <a:rPr lang="en-CA" sz="3600" dirty="0">
                    <a:solidFill>
                      <a:schemeClr val="tx2"/>
                    </a:solidFill>
                  </a:rPr>
                  <a:t>	</a:t>
                </a:r>
                <a:r>
                  <a:rPr lang="en-CA" sz="3600" dirty="0" smtClean="0">
                    <a:solidFill>
                      <a:schemeClr val="tx2"/>
                    </a:solidFill>
                  </a:rPr>
                  <a:t>		</a:t>
                </a:r>
                <a:r>
                  <a:rPr lang="en-CA" sz="3600" dirty="0" smtClean="0"/>
                  <a:t>transmission cost</a:t>
                </a:r>
                <a:r>
                  <a:rPr lang="en-CA" sz="3600" dirty="0" smtClean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sz="3600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9455" y="1981200"/>
                <a:ext cx="8275320" cy="4114800"/>
              </a:xfrm>
              <a:blipFill rotWithShape="1">
                <a:blip r:embed="rId2"/>
                <a:stretch>
                  <a:fillRect l="-2284" t="-2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3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Information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3548" y="1994263"/>
                <a:ext cx="7772400" cy="4114800"/>
              </a:xfrm>
            </p:spPr>
            <p:txBody>
              <a:bodyPr/>
              <a:lstStyle/>
              <a:p>
                <a:r>
                  <a:rPr lang="en-CA" dirty="0" smtClean="0"/>
                  <a:t>The </a:t>
                </a:r>
                <a:r>
                  <a:rPr lang="en-CA" i="1" dirty="0" smtClean="0"/>
                  <a:t>smallest</a:t>
                </a:r>
                <a:r>
                  <a:rPr lang="en-CA" dirty="0" smtClean="0"/>
                  <a:t> amount of </a:t>
                </a:r>
                <a:r>
                  <a:rPr lang="en-CA" i="1" dirty="0" smtClean="0"/>
                  <a:t>information </a:t>
                </a:r>
                <a:r>
                  <a:rPr lang="en-CA" dirty="0" smtClean="0"/>
                  <a:t>Alice and Bob need to exchange to solve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en-CA" i="1" dirty="0" smtClean="0"/>
                  <a:t>. </a:t>
                </a:r>
                <a:endParaRPr lang="en-CA" dirty="0" smtClean="0"/>
              </a:p>
              <a:p>
                <a:r>
                  <a:rPr lang="en-CA" dirty="0" smtClean="0"/>
                  <a:t>How is information measured?</a:t>
                </a:r>
              </a:p>
              <a:p>
                <a:r>
                  <a:rPr lang="en-CA" dirty="0" smtClean="0"/>
                  <a:t>Communication cost of a protocol?</a:t>
                </a:r>
              </a:p>
              <a:p>
                <a:pPr lvl="1"/>
                <a:r>
                  <a:rPr lang="en-CA" dirty="0" smtClean="0"/>
                  <a:t>Number of bits exchanged. </a:t>
                </a:r>
              </a:p>
              <a:p>
                <a:r>
                  <a:rPr lang="en-CA" dirty="0" smtClean="0"/>
                  <a:t>Information cost of a protocol?</a:t>
                </a:r>
              </a:p>
              <a:p>
                <a:pPr lvl="1"/>
                <a:r>
                  <a:rPr lang="en-CA" dirty="0" smtClean="0">
                    <a:solidFill>
                      <a:schemeClr val="tx2"/>
                    </a:solidFill>
                  </a:rPr>
                  <a:t>Amount of information revealed. 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3548" y="1994263"/>
                <a:ext cx="7772400" cy="4114800"/>
              </a:xfrm>
              <a:blipFill rotWithShape="1">
                <a:blip r:embed="rId2"/>
                <a:stretch>
                  <a:fillRect l="-211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0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22218"/>
            <a:ext cx="7772400" cy="1143000"/>
          </a:xfrm>
        </p:spPr>
        <p:txBody>
          <a:bodyPr/>
          <a:lstStyle/>
          <a:p>
            <a:r>
              <a:rPr lang="en-US" dirty="0" smtClean="0"/>
              <a:t>Basic definition 1: The information cost of a protocol 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9807" y="1730296"/>
                <a:ext cx="7772400" cy="1078218"/>
              </a:xfrm>
            </p:spPr>
            <p:txBody>
              <a:bodyPr/>
              <a:lstStyle/>
              <a:p>
                <a:r>
                  <a:rPr lang="en-US" dirty="0" smtClean="0"/>
                  <a:t>Prior distribution: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∼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CA" dirty="0" smtClean="0">
                    <a:solidFill>
                      <a:schemeClr val="tx2"/>
                    </a:solidFill>
                  </a:rPr>
                  <a:t>.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807" y="1730296"/>
                <a:ext cx="7772400" cy="1078218"/>
              </a:xfrm>
              <a:blipFill rotWithShape="1">
                <a:blip r:embed="rId2"/>
                <a:stretch>
                  <a:fillRect l="-2039" t="-7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10"/>
          <p:cNvGrpSpPr/>
          <p:nvPr/>
        </p:nvGrpSpPr>
        <p:grpSpPr>
          <a:xfrm>
            <a:off x="581890" y="3714603"/>
            <a:ext cx="1494175" cy="1682835"/>
            <a:chOff x="1095727" y="3635956"/>
            <a:chExt cx="1009787" cy="102920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727" y="3635956"/>
              <a:ext cx="1009787" cy="1029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800514" y="4306118"/>
              <a:ext cx="303099" cy="356263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A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6830943" y="3714604"/>
            <a:ext cx="1415918" cy="1684745"/>
            <a:chOff x="1043609" y="4305122"/>
            <a:chExt cx="1007100" cy="1097679"/>
          </a:xfrm>
        </p:grpSpPr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4305122"/>
              <a:ext cx="1007100" cy="1097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727420" y="5017486"/>
              <a:ext cx="318689" cy="381004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B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Cloud Callout 10"/>
          <p:cNvSpPr/>
          <p:nvPr/>
        </p:nvSpPr>
        <p:spPr>
          <a:xfrm>
            <a:off x="566777" y="2565937"/>
            <a:ext cx="1609647" cy="869058"/>
          </a:xfrm>
          <a:prstGeom prst="cloudCallout">
            <a:avLst>
              <a:gd name="adj1" fmla="val 9214"/>
              <a:gd name="adj2" fmla="val 96413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US" sz="36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757239" y="2559639"/>
            <a:ext cx="1609647" cy="869058"/>
          </a:xfrm>
          <a:prstGeom prst="cloudCallout">
            <a:avLst>
              <a:gd name="adj1" fmla="val -10504"/>
              <a:gd name="adj2" fmla="val 92935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Y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219294" y="3452813"/>
            <a:ext cx="2773427" cy="1889905"/>
          </a:xfrm>
          <a:prstGeom prst="wedgeRoundRectCallout">
            <a:avLst>
              <a:gd name="adj1" fmla="val -88802"/>
              <a:gd name="adj2" fmla="val -1692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Protocol </a:t>
            </a:r>
            <a:r>
              <a:rPr lang="el-GR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π</a:t>
            </a:r>
            <a:endParaRPr lang="en-US" sz="3600" dirty="0" smtClean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/>
              <p:cNvSpPr/>
              <p:nvPr/>
            </p:nvSpPr>
            <p:spPr>
              <a:xfrm>
                <a:off x="3219294" y="3452812"/>
                <a:ext cx="2773427" cy="1889905"/>
              </a:xfrm>
              <a:prstGeom prst="wedgeRoundRectCallout">
                <a:avLst>
                  <a:gd name="adj1" fmla="val 81700"/>
                  <a:gd name="adj2" fmla="val -1000"/>
                  <a:gd name="adj3" fmla="val 16667"/>
                </a:avLst>
              </a:prstGeom>
              <a:solidFill>
                <a:schemeClr val="tx1">
                  <a:lumMod val="85000"/>
                </a:schemeClr>
              </a:solidFill>
              <a:ln>
                <a:solidFill>
                  <a:schemeClr val="bg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 smtClean="0">
                    <a:solidFill>
                      <a:schemeClr val="bg2"/>
                    </a:solidFill>
                    <a:latin typeface="Calibri" pitchFamily="34" charset="0"/>
                    <a:cs typeface="Calibri" pitchFamily="34" charset="0"/>
                  </a:rPr>
                  <a:t>Protocol transcript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3600" b="0" i="0" dirty="0" smtClean="0">
                        <a:solidFill>
                          <a:schemeClr val="bg2"/>
                        </a:solidFill>
                        <a:latin typeface="Cambria Math"/>
                        <a:cs typeface="Calibri" pitchFamily="34" charset="0"/>
                      </a:rPr>
                      <m:t>Π</m:t>
                    </m:r>
                  </m:oMath>
                </a14:m>
                <a:endParaRPr lang="en-US" sz="3600" dirty="0" smtClean="0">
                  <a:solidFill>
                    <a:schemeClr val="bg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4" name="Rounded 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294" y="3452812"/>
                <a:ext cx="2773427" cy="1889905"/>
              </a:xfrm>
              <a:prstGeom prst="wedgeRoundRectCallout">
                <a:avLst>
                  <a:gd name="adj1" fmla="val 81700"/>
                  <a:gd name="adj2" fmla="val -1000"/>
                  <a:gd name="adj3" fmla="val 16667"/>
                </a:avLst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 bwMode="auto">
              <a:xfrm>
                <a:off x="359903" y="5431147"/>
                <a:ext cx="8424193" cy="554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𝐼𝐶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l-GR" i="1" dirty="0">
                          <a:solidFill>
                            <a:schemeClr val="tx2"/>
                          </a:solidFill>
                          <a:latin typeface="Cambria Math"/>
                        </a:rPr>
                        <m:t>𝜋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l-GR" i="1" dirty="0">
                          <a:solidFill>
                            <a:schemeClr val="tx2"/>
                          </a:solidFill>
                          <a:latin typeface="Cambria Math"/>
                        </a:rPr>
                        <m:t> </m:t>
                      </m:r>
                      <m:r>
                        <a:rPr lang="el-GR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𝜇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 = 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Π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;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𝑌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|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𝑋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)  +  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Π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;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𝑋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|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𝑌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9903" y="5431147"/>
                <a:ext cx="8424193" cy="55463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0" y="598578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>
                <a:latin typeface="Calibri" pitchFamily="34" charset="0"/>
                <a:cs typeface="Calibri" pitchFamily="34" charset="0"/>
              </a:rPr>
              <a:t>what Alice learns about </a:t>
            </a: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Y</a:t>
            </a:r>
            <a:r>
              <a:rPr lang="en-CA" sz="3200" dirty="0" smtClean="0">
                <a:latin typeface="Calibri" pitchFamily="34" charset="0"/>
                <a:cs typeface="Calibri" pitchFamily="34" charset="0"/>
              </a:rPr>
              <a:t>  + what Bob learns </a:t>
            </a:r>
            <a:r>
              <a:rPr lang="en-CA" sz="3200" dirty="0">
                <a:latin typeface="Calibri" pitchFamily="34" charset="0"/>
                <a:cs typeface="Calibri" pitchFamily="34" charset="0"/>
              </a:rPr>
              <a:t>about </a:t>
            </a: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CA" sz="32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07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826" y="0"/>
            <a:ext cx="77724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5674" y="977374"/>
                <a:ext cx="824112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𝐹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 </m:t>
                    </m:r>
                  </m:oMath>
                </a14:m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is</a:t>
                </a:r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“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?”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.</a:t>
                </a:r>
              </a:p>
              <a:p>
                <a:pP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𝜇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 </m:t>
                    </m:r>
                  </m:oMath>
                </a14:m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is a distribution where </a:t>
                </a:r>
                <a:r>
                  <a:rPr lang="en-US" sz="3200" dirty="0" err="1" smtClean="0">
                    <a:latin typeface="Calibri" pitchFamily="34" charset="0"/>
                    <a:cs typeface="Calibri" pitchFamily="34" charset="0"/>
                  </a:rPr>
                  <a:t>w.p</a:t>
                </a:r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½ 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and </a:t>
                </a:r>
                <a:r>
                  <a:rPr lang="en-US" sz="3200" dirty="0" err="1" smtClean="0">
                    <a:latin typeface="Calibri" pitchFamily="34" charset="0"/>
                    <a:cs typeface="Calibri" pitchFamily="34" charset="0"/>
                  </a:rPr>
                  <a:t>w.p</a:t>
                </a:r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.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½</m:t>
                    </m:r>
                  </m:oMath>
                </a14:m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(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,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are random.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74" y="977374"/>
                <a:ext cx="8241126" cy="1569660"/>
              </a:xfrm>
              <a:prstGeom prst="rect">
                <a:avLst/>
              </a:prstGeom>
              <a:blipFill rotWithShape="1">
                <a:blip r:embed="rId2"/>
                <a:stretch>
                  <a:fillRect t="-4651" r="-2589" b="-120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10"/>
          <p:cNvGrpSpPr/>
          <p:nvPr/>
        </p:nvGrpSpPr>
        <p:grpSpPr>
          <a:xfrm>
            <a:off x="581890" y="3740729"/>
            <a:ext cx="1494175" cy="1682835"/>
            <a:chOff x="1095727" y="3635956"/>
            <a:chExt cx="1009787" cy="1029206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727" y="3635956"/>
              <a:ext cx="1009787" cy="1029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800514" y="4306118"/>
              <a:ext cx="303099" cy="356263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A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6830943" y="3740730"/>
            <a:ext cx="1415918" cy="1684745"/>
            <a:chOff x="1043609" y="4305122"/>
            <a:chExt cx="1007100" cy="1097679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4305122"/>
              <a:ext cx="1007100" cy="1097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727420" y="5017486"/>
              <a:ext cx="318689" cy="381004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B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Cloud Callout 27"/>
          <p:cNvSpPr/>
          <p:nvPr/>
        </p:nvSpPr>
        <p:spPr>
          <a:xfrm>
            <a:off x="566777" y="2592063"/>
            <a:ext cx="1609647" cy="869058"/>
          </a:xfrm>
          <a:prstGeom prst="cloudCallout">
            <a:avLst>
              <a:gd name="adj1" fmla="val 9214"/>
              <a:gd name="adj2" fmla="val 96413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US" sz="36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Callout 28"/>
          <p:cNvSpPr/>
          <p:nvPr/>
        </p:nvSpPr>
        <p:spPr>
          <a:xfrm>
            <a:off x="6757239" y="2585765"/>
            <a:ext cx="1609647" cy="869058"/>
          </a:xfrm>
          <a:prstGeom prst="cloudCallout">
            <a:avLst>
              <a:gd name="adj1" fmla="val -10504"/>
              <a:gd name="adj2" fmla="val 92935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 bwMode="auto">
              <a:xfrm>
                <a:off x="235131" y="5431147"/>
                <a:ext cx="9000309" cy="554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sz="2800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l-GR" sz="2800" i="1" dirty="0">
                        <a:solidFill>
                          <a:schemeClr val="tx2"/>
                        </a:solidFill>
                        <a:latin typeface="Cambria Math"/>
                      </a:rPr>
                      <m:t>𝜋</m:t>
                    </m:r>
                    <m:r>
                      <a:rPr lang="en-US" sz="2800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sz="2800" i="1" dirty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l-GR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 = </m:t>
                    </m:r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CA" sz="2800" b="0" i="0" dirty="0" smtClean="0">
                        <a:solidFill>
                          <a:schemeClr val="tx2"/>
                        </a:solidFill>
                        <a:latin typeface="Cambria Math"/>
                      </a:rPr>
                      <m:t>Π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)+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CA" sz="2800" b="0" i="0" dirty="0" smtClean="0">
                        <a:solidFill>
                          <a:schemeClr val="tx2"/>
                        </a:solidFill>
                        <a:latin typeface="Cambria Math"/>
                      </a:rPr>
                      <m:t>Π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) ≈ </m:t>
                    </m:r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1 + 64.5 = 65.5 bits</a:t>
                </a:r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131" y="5431147"/>
                <a:ext cx="9000309" cy="554639"/>
              </a:xfrm>
              <a:prstGeom prst="rect">
                <a:avLst/>
              </a:prstGeom>
              <a:blipFill rotWithShape="1">
                <a:blip r:embed="rId5"/>
                <a:stretch>
                  <a:fillRect t="-9890" b="-2527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0" y="598578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>
                <a:latin typeface="Calibri" pitchFamily="34" charset="0"/>
                <a:cs typeface="Calibri" pitchFamily="34" charset="0"/>
              </a:rPr>
              <a:t>what Alice learns about </a:t>
            </a: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Y</a:t>
            </a:r>
            <a:r>
              <a:rPr lang="en-CA" sz="3200" dirty="0" smtClean="0">
                <a:latin typeface="Calibri" pitchFamily="34" charset="0"/>
                <a:cs typeface="Calibri" pitchFamily="34" charset="0"/>
              </a:rPr>
              <a:t>  + </a:t>
            </a:r>
            <a:r>
              <a:rPr lang="en-CA" sz="3200" dirty="0">
                <a:latin typeface="Calibri" pitchFamily="34" charset="0"/>
                <a:cs typeface="Calibri" pitchFamily="34" charset="0"/>
              </a:rPr>
              <a:t>what </a:t>
            </a:r>
            <a:r>
              <a:rPr lang="en-CA" sz="3200" dirty="0" smtClean="0">
                <a:latin typeface="Calibri" pitchFamily="34" charset="0"/>
                <a:cs typeface="Calibri" pitchFamily="34" charset="0"/>
              </a:rPr>
              <a:t>Bob learns </a:t>
            </a:r>
            <a:r>
              <a:rPr lang="en-CA" sz="3200" dirty="0">
                <a:latin typeface="Calibri" pitchFamily="34" charset="0"/>
                <a:cs typeface="Calibri" pitchFamily="34" charset="0"/>
              </a:rPr>
              <a:t>about </a:t>
            </a: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CA" sz="32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2782387" y="3604699"/>
            <a:ext cx="3553097" cy="604563"/>
          </a:xfrm>
          <a:prstGeom prst="wedgeRoundRectCallout">
            <a:avLst>
              <a:gd name="adj1" fmla="val -75892"/>
              <a:gd name="adj2" fmla="val 70952"/>
              <a:gd name="adj3" fmla="val 16667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MD5(X) [128 bits]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2782388" y="4255863"/>
            <a:ext cx="3553096" cy="565519"/>
          </a:xfrm>
          <a:prstGeom prst="wedgeRoundRectCallout">
            <a:avLst>
              <a:gd name="adj1" fmla="val 65530"/>
              <a:gd name="adj2" fmla="val -54764"/>
              <a:gd name="adj3" fmla="val 16667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X=Y? [1 bit]</a:t>
            </a:r>
          </a:p>
        </p:txBody>
      </p:sp>
    </p:spTree>
    <p:extLst>
      <p:ext uri="{BB962C8B-B14F-4D97-AF65-F5344CB8AC3E}">
        <p14:creationId xmlns:p14="http://schemas.microsoft.com/office/powerpoint/2010/main" val="192263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3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 smtClean="0"/>
                  <a:t>Prior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 smtClean="0"/>
                  <a:t> matters a lot for information cost!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t="-23404" b="-37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If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e>
                      <m:sub>
                        <m:d>
                          <m:d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𝑥</m:t>
                            </m:r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dirty="0" smtClean="0"/>
                  <a:t> a singleton,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𝐼𝐶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𝜋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=0.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118" t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4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826" y="0"/>
            <a:ext cx="77724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45674" y="977374"/>
                <a:ext cx="824112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𝐹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 </m:t>
                    </m:r>
                  </m:oMath>
                </a14:m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is</a:t>
                </a:r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“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=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?”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.</a:t>
                </a:r>
              </a:p>
              <a:p>
                <a:pP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𝜇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 </m:t>
                    </m:r>
                  </m:oMath>
                </a14:m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is a distribution where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(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𝑋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,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𝑌</m:t>
                    </m:r>
                    <m:r>
                      <a:rPr lang="en-US" sz="3200" i="1" dirty="0" smtClean="0">
                        <a:solidFill>
                          <a:schemeClr val="tx2"/>
                        </a:solidFill>
                        <a:latin typeface="Cambria Math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en-US" sz="3200" dirty="0" smtClean="0">
                    <a:solidFill>
                      <a:schemeClr val="tx2"/>
                    </a:solidFill>
                    <a:latin typeface="Calibri" pitchFamily="34" charset="0"/>
                    <a:cs typeface="Calibri" pitchFamily="34" charset="0"/>
                  </a:rPr>
                  <a:t> </a:t>
                </a:r>
                <a:r>
                  <a:rPr lang="en-US" sz="3200" dirty="0" smtClean="0">
                    <a:latin typeface="Calibri" pitchFamily="34" charset="0"/>
                    <a:cs typeface="Calibri" pitchFamily="34" charset="0"/>
                  </a:rPr>
                  <a:t>are just uniformly random.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74" y="977374"/>
                <a:ext cx="8241126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1849" t="-4651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10"/>
          <p:cNvGrpSpPr/>
          <p:nvPr/>
        </p:nvGrpSpPr>
        <p:grpSpPr>
          <a:xfrm>
            <a:off x="581890" y="3740729"/>
            <a:ext cx="1494175" cy="1682835"/>
            <a:chOff x="1095727" y="3635956"/>
            <a:chExt cx="1009787" cy="1029206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727" y="3635956"/>
              <a:ext cx="1009787" cy="1029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800514" y="4306118"/>
              <a:ext cx="303099" cy="356263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A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6830943" y="3740730"/>
            <a:ext cx="1415918" cy="1684745"/>
            <a:chOff x="1043609" y="4305122"/>
            <a:chExt cx="1007100" cy="1097679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4305122"/>
              <a:ext cx="1007100" cy="1097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727420" y="5017486"/>
              <a:ext cx="318689" cy="381004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B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Cloud Callout 27"/>
          <p:cNvSpPr/>
          <p:nvPr/>
        </p:nvSpPr>
        <p:spPr>
          <a:xfrm>
            <a:off x="566777" y="2592063"/>
            <a:ext cx="1609647" cy="869058"/>
          </a:xfrm>
          <a:prstGeom prst="cloudCallout">
            <a:avLst>
              <a:gd name="adj1" fmla="val 9214"/>
              <a:gd name="adj2" fmla="val 96413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US" sz="36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Callout 28"/>
          <p:cNvSpPr/>
          <p:nvPr/>
        </p:nvSpPr>
        <p:spPr>
          <a:xfrm>
            <a:off x="6757239" y="2585765"/>
            <a:ext cx="1609647" cy="869058"/>
          </a:xfrm>
          <a:prstGeom prst="cloudCallout">
            <a:avLst>
              <a:gd name="adj1" fmla="val -10504"/>
              <a:gd name="adj2" fmla="val 92935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2"/>
              <p:cNvSpPr txBox="1">
                <a:spLocks/>
              </p:cNvSpPr>
              <p:nvPr/>
            </p:nvSpPr>
            <p:spPr bwMode="auto">
              <a:xfrm>
                <a:off x="235131" y="5431147"/>
                <a:ext cx="9000309" cy="554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sz="2800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l-GR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𝜋</m:t>
                    </m:r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l-GR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 = </m:t>
                    </m:r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US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CA" sz="2800" b="0" i="0" dirty="0" smtClean="0">
                        <a:solidFill>
                          <a:schemeClr val="tx2"/>
                        </a:solidFill>
                        <a:latin typeface="Cambria Math"/>
                      </a:rPr>
                      <m:t>Π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)+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CA" sz="2800" b="0" i="0" dirty="0" smtClean="0">
                        <a:solidFill>
                          <a:schemeClr val="tx2"/>
                        </a:solidFill>
                        <a:latin typeface="Cambria Math"/>
                      </a:rPr>
                      <m:t>Π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sz="2800" i="1" dirty="0" smtClean="0">
                        <a:solidFill>
                          <a:schemeClr val="tx2"/>
                        </a:solidFill>
                        <a:latin typeface="Cambria Math"/>
                      </a:rPr>
                      <m:t>) ≈ </m:t>
                    </m:r>
                  </m:oMath>
                </a14:m>
                <a:r>
                  <a:rPr lang="en-US" sz="2800" dirty="0" smtClean="0">
                    <a:solidFill>
                      <a:schemeClr val="tx2"/>
                    </a:solidFill>
                  </a:rPr>
                  <a:t>0 + 128 = 128 bits</a:t>
                </a:r>
                <a:endParaRPr lang="en-US" sz="28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131" y="5431147"/>
                <a:ext cx="9000309" cy="554639"/>
              </a:xfrm>
              <a:prstGeom prst="rect">
                <a:avLst/>
              </a:prstGeom>
              <a:blipFill rotWithShape="1">
                <a:blip r:embed="rId5"/>
                <a:stretch>
                  <a:fillRect t="-9890" b="-2527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0" y="598578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 smtClean="0">
                <a:latin typeface="Calibri" pitchFamily="34" charset="0"/>
                <a:cs typeface="Calibri" pitchFamily="34" charset="0"/>
              </a:rPr>
              <a:t>what Alice learns about </a:t>
            </a: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Y</a:t>
            </a:r>
            <a:r>
              <a:rPr lang="en-CA" sz="3200" dirty="0" smtClean="0">
                <a:latin typeface="Calibri" pitchFamily="34" charset="0"/>
                <a:cs typeface="Calibri" pitchFamily="34" charset="0"/>
              </a:rPr>
              <a:t>  + </a:t>
            </a:r>
            <a:r>
              <a:rPr lang="en-CA" sz="3200" dirty="0">
                <a:latin typeface="Calibri" pitchFamily="34" charset="0"/>
                <a:cs typeface="Calibri" pitchFamily="34" charset="0"/>
              </a:rPr>
              <a:t>what </a:t>
            </a:r>
            <a:r>
              <a:rPr lang="en-CA" sz="3200" dirty="0" smtClean="0">
                <a:latin typeface="Calibri" pitchFamily="34" charset="0"/>
                <a:cs typeface="Calibri" pitchFamily="34" charset="0"/>
              </a:rPr>
              <a:t>Bob learns </a:t>
            </a:r>
            <a:r>
              <a:rPr lang="en-CA" sz="3200" dirty="0">
                <a:latin typeface="Calibri" pitchFamily="34" charset="0"/>
                <a:cs typeface="Calibri" pitchFamily="34" charset="0"/>
              </a:rPr>
              <a:t>about </a:t>
            </a: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CA" sz="32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2782387" y="3604699"/>
            <a:ext cx="3553097" cy="604563"/>
          </a:xfrm>
          <a:prstGeom prst="wedgeRoundRectCallout">
            <a:avLst>
              <a:gd name="adj1" fmla="val -75892"/>
              <a:gd name="adj2" fmla="val 70952"/>
              <a:gd name="adj3" fmla="val 16667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MD5(X) [128 bits]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2782388" y="4255863"/>
            <a:ext cx="3553096" cy="565519"/>
          </a:xfrm>
          <a:prstGeom prst="wedgeRoundRectCallout">
            <a:avLst>
              <a:gd name="adj1" fmla="val 65530"/>
              <a:gd name="adj2" fmla="val -54764"/>
              <a:gd name="adj3" fmla="val 16667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X=Y? [1 bit]</a:t>
            </a:r>
          </a:p>
        </p:txBody>
      </p:sp>
    </p:spTree>
    <p:extLst>
      <p:ext uri="{BB962C8B-B14F-4D97-AF65-F5344CB8AC3E}">
        <p14:creationId xmlns:p14="http://schemas.microsoft.com/office/powerpoint/2010/main" val="40808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3" grpId="0" animBg="1"/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Basic definition 2: Information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Communication complexity: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≔</m:t>
                    </m:r>
                    <m:func>
                      <m:func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𝑐𝑜𝑚𝑝𝑢𝑡𝑒𝑠</m:t>
                                </m:r>
                              </m:e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𝑒𝑟𝑟𝑜𝑟</m:t>
                                </m:r>
                                <m:r>
                                  <a:rPr lang="en-CA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≤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</m:eqArr>
                          </m:lim>
                        </m:limLow>
                      </m:fName>
                      <m:e>
                        <m:d>
                          <m:dPr>
                            <m:begChr m:val="|"/>
                            <m:endChr m:val="|"/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CA" dirty="0" smtClean="0"/>
                  <a:t>Analogously: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≔</m:t>
                    </m:r>
                    <m:func>
                      <m:funcPr>
                        <m:ctrlPr>
                          <a:rPr lang="en-CA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b="0" i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𝑐𝑜𝑚𝑝𝑢𝑡𝑒𝑠</m:t>
                                </m:r>
                              </m:e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𝑒𝑟𝑟𝑜𝑟</m:t>
                                </m:r>
                                <m:r>
                                  <a:rPr lang="en-CA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≤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</m:eqArr>
                          </m:lim>
                        </m:limLow>
                      </m:fNam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𝐼𝐶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153988" y="3657599"/>
            <a:ext cx="3670663" cy="1619795"/>
            <a:chOff x="3500846" y="3984171"/>
            <a:chExt cx="3670663" cy="1619795"/>
          </a:xfrm>
        </p:grpSpPr>
        <p:sp>
          <p:nvSpPr>
            <p:cNvPr id="6" name="Oval 5"/>
            <p:cNvSpPr/>
            <p:nvPr/>
          </p:nvSpPr>
          <p:spPr>
            <a:xfrm>
              <a:off x="3500846" y="4467497"/>
              <a:ext cx="1685108" cy="113646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07131" y="3984171"/>
              <a:ext cx="23643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600" dirty="0" smtClean="0">
                  <a:solidFill>
                    <a:srgbClr val="FF0000"/>
                  </a:solidFill>
                  <a:latin typeface="Calibri" pitchFamily="34" charset="0"/>
                </a:rPr>
                <a:t>Needed!</a:t>
              </a:r>
              <a:endParaRPr lang="en-US" sz="3600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113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326" y="609600"/>
            <a:ext cx="8177348" cy="1143000"/>
          </a:xfrm>
        </p:spPr>
        <p:txBody>
          <a:bodyPr/>
          <a:lstStyle/>
          <a:p>
            <a:r>
              <a:rPr lang="en-CA" dirty="0" smtClean="0"/>
              <a:t>Prior-free information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Using minimax can get rid of the prior. </a:t>
                </a:r>
              </a:p>
              <a:p>
                <a:r>
                  <a:rPr lang="en-CA" dirty="0" smtClean="0"/>
                  <a:t>For communication, we had: </a:t>
                </a:r>
                <a:endParaRPr lang="en-CA" i="1" dirty="0" smtClean="0">
                  <a:latin typeface="Cambria Math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max</m:t>
                            </m:r>
                          </m:e>
                          <m:lim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lim>
                        </m:limLow>
                      </m:fName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𝐶𝐶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CA" dirty="0">
                    <a:solidFill>
                      <a:schemeClr val="tx2"/>
                    </a:solidFill>
                  </a:rPr>
                  <a:t>.</a:t>
                </a:r>
                <a:endParaRPr lang="en-CA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For information</a:t>
                </a:r>
                <a:endParaRPr lang="en-CA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≔</m:t>
                    </m:r>
                    <m:func>
                      <m:func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𝑐𝑜𝑚𝑝𝑢𝑡𝑒𝑠</m:t>
                                </m:r>
                              </m:e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𝑒𝑟𝑟𝑜𝑟</m:t>
                                </m:r>
                                <m:r>
                                  <a:rPr lang="en-CA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≤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</m:eqAr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A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A" b="0" i="0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A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lim>
                            </m:limLow>
                          </m:fName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 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𝐼𝐶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𝜋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70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Ex: The information complexity of Equality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Calibri"/>
                    <a:cs typeface="Calibri"/>
                  </a:rPr>
                  <a:t>What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  <a:cs typeface="Calibri"/>
                      </a:rPr>
                      <m:t>𝐼𝐶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  <a:cs typeface="Calibri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  <a:cs typeface="Calibri"/>
                      </a:rPr>
                      <m:t>𝐸𝑄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  <a:cs typeface="Calibri"/>
                      </a:rPr>
                      <m:t>,0)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  <a:latin typeface="Calibri"/>
                    <a:cs typeface="Calibri"/>
                  </a:rPr>
                  <a:t>?</a:t>
                </a:r>
              </a:p>
              <a:p>
                <a:r>
                  <a:rPr lang="en-US" dirty="0" smtClean="0">
                    <a:latin typeface="Calibri"/>
                    <a:cs typeface="Calibri"/>
                  </a:rPr>
                  <a:t>Consider the following protocol.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rot="16200000" flipH="1">
            <a:off x="6137910" y="3928110"/>
            <a:ext cx="952500" cy="79248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5400000">
            <a:off x="2289810" y="4019550"/>
            <a:ext cx="937260" cy="762000"/>
          </a:xfrm>
          <a:prstGeom prst="straightConnector1">
            <a:avLst/>
          </a:prstGeom>
          <a:ln w="5715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10"/>
          <p:cNvGrpSpPr/>
          <p:nvPr/>
        </p:nvGrpSpPr>
        <p:grpSpPr>
          <a:xfrm>
            <a:off x="810490" y="4898969"/>
            <a:ext cx="1494175" cy="1682835"/>
            <a:chOff x="1095727" y="3635956"/>
            <a:chExt cx="1009787" cy="1029206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727" y="3635956"/>
              <a:ext cx="1009787" cy="1029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1800514" y="4306118"/>
              <a:ext cx="303099" cy="356263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A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2" name="Group 14"/>
          <p:cNvGrpSpPr/>
          <p:nvPr/>
        </p:nvGrpSpPr>
        <p:grpSpPr>
          <a:xfrm>
            <a:off x="7059543" y="4898970"/>
            <a:ext cx="1415918" cy="1684745"/>
            <a:chOff x="1043609" y="4305122"/>
            <a:chExt cx="1007100" cy="1097679"/>
          </a:xfrm>
        </p:grpSpPr>
        <p:pic>
          <p:nvPicPr>
            <p:cNvPr id="13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4305122"/>
              <a:ext cx="1007100" cy="1097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727420" y="5017486"/>
              <a:ext cx="318689" cy="381004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B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5" name="Cloud Callout 14"/>
          <p:cNvSpPr/>
          <p:nvPr/>
        </p:nvSpPr>
        <p:spPr>
          <a:xfrm>
            <a:off x="198120" y="3750303"/>
            <a:ext cx="2206905" cy="869058"/>
          </a:xfrm>
          <a:prstGeom prst="cloudCallout">
            <a:avLst>
              <a:gd name="adj1" fmla="val 9214"/>
              <a:gd name="adj2" fmla="val 96413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 in {0,1}</a:t>
            </a:r>
            <a:r>
              <a:rPr lang="en-US" baseline="30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n</a:t>
            </a:r>
            <a:endParaRPr lang="en-US" baseline="300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6" name="Cloud Callout 15"/>
          <p:cNvSpPr/>
          <p:nvPr/>
        </p:nvSpPr>
        <p:spPr>
          <a:xfrm>
            <a:off x="6941821" y="3751625"/>
            <a:ext cx="2156459" cy="869058"/>
          </a:xfrm>
          <a:prstGeom prst="cloudCallout">
            <a:avLst>
              <a:gd name="adj1" fmla="val -10504"/>
              <a:gd name="adj2" fmla="val 92935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Y in {0,1}</a:t>
            </a:r>
            <a:r>
              <a:rPr lang="en-US" baseline="30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n</a:t>
            </a:r>
            <a:endParaRPr lang="en-US" baseline="300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/>
              <p:cNvSpPr/>
              <p:nvPr/>
            </p:nvSpPr>
            <p:spPr>
              <a:xfrm>
                <a:off x="2971800" y="3268980"/>
                <a:ext cx="3749040" cy="693420"/>
              </a:xfrm>
              <a:prstGeom prst="roundRect">
                <a:avLst/>
              </a:prstGeom>
              <a:solidFill>
                <a:schemeClr val="tx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chemeClr val="bg2"/>
                    </a:solidFill>
                    <a:latin typeface="Calibri" pitchFamily="34" charset="0"/>
                    <a:cs typeface="Calibri" pitchFamily="34" charset="0"/>
                  </a:rPr>
                  <a:t>       </a:t>
                </a:r>
                <a:r>
                  <a:rPr lang="en-US" b="1" dirty="0" smtClean="0">
                    <a:solidFill>
                      <a:schemeClr val="bg2"/>
                    </a:solidFill>
                    <a:latin typeface="Calibri" pitchFamily="34" charset="0"/>
                    <a:cs typeface="Calibri" pitchFamily="34" charset="0"/>
                  </a:rPr>
                  <a:t>A</a:t>
                </a:r>
                <a:r>
                  <a:rPr lang="en-US" dirty="0" smtClean="0">
                    <a:solidFill>
                      <a:schemeClr val="bg2"/>
                    </a:solidFill>
                    <a:latin typeface="Calibri" pitchFamily="34" charset="0"/>
                    <a:cs typeface="Calibri" pitchFamily="34" charset="0"/>
                  </a:rPr>
                  <a:t> non-singular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1" i="1" smtClean="0">
                            <a:solidFill>
                              <a:schemeClr val="bg2"/>
                            </a:solidFill>
                            <a:latin typeface="Cambria Math"/>
                            <a:cs typeface="Calibri" pitchFamily="34" charset="0"/>
                          </a:rPr>
                        </m:ctrlPr>
                      </m:sSupPr>
                      <m:e>
                        <m:r>
                          <a:rPr lang="en-CA" b="1" i="1" smtClean="0">
                            <a:solidFill>
                              <a:schemeClr val="bg2"/>
                            </a:solidFill>
                            <a:latin typeface="Cambria Math"/>
                            <a:cs typeface="Calibri" pitchFamily="34" charset="0"/>
                          </a:rPr>
                          <m:t>𝒁</m:t>
                        </m:r>
                      </m:e>
                      <m:sup>
                        <m:r>
                          <a:rPr lang="en-CA" b="1" i="1" smtClean="0">
                            <a:solidFill>
                              <a:schemeClr val="bg2"/>
                            </a:solidFill>
                            <a:latin typeface="Cambria Math"/>
                            <a:cs typeface="Calibri" pitchFamily="34" charset="0"/>
                          </a:rPr>
                          <m:t>𝒏</m:t>
                        </m:r>
                        <m:r>
                          <a:rPr lang="en-CA" b="1" i="1" smtClean="0">
                            <a:solidFill>
                              <a:schemeClr val="bg2"/>
                            </a:solidFill>
                            <a:latin typeface="Cambria Math"/>
                            <a:cs typeface="Calibri" pitchFamily="34" charset="0"/>
                          </a:rPr>
                          <m:t>×</m:t>
                        </m:r>
                        <m:r>
                          <a:rPr lang="en-CA" b="1" i="1" smtClean="0">
                            <a:solidFill>
                              <a:schemeClr val="bg2"/>
                            </a:solidFill>
                            <a:latin typeface="Cambria Math"/>
                            <a:cs typeface="Calibri" pitchFamily="34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bg2"/>
                    </a:solidFill>
                    <a:latin typeface="Calibri" pitchFamily="34" charset="0"/>
                    <a:cs typeface="Calibri" pitchFamily="34" charset="0"/>
                  </a:rPr>
                  <a:t>  </a:t>
                </a:r>
                <a:endParaRPr lang="en-US" baseline="30000" dirty="0">
                  <a:solidFill>
                    <a:schemeClr val="bg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17" name="Rounded 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3268980"/>
                <a:ext cx="3749040" cy="693420"/>
              </a:xfrm>
              <a:prstGeom prst="roundRect">
                <a:avLst/>
              </a:prstGeom>
              <a:blipFill rotWithShape="1">
                <a:blip r:embed="rId5"/>
                <a:stretch>
                  <a:fillRect b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ular Callout 6"/>
          <p:cNvSpPr/>
          <p:nvPr/>
        </p:nvSpPr>
        <p:spPr>
          <a:xfrm>
            <a:off x="3440400" y="4084761"/>
            <a:ext cx="2773427" cy="494860"/>
          </a:xfrm>
          <a:prstGeom prst="wedgeRoundRectCallout">
            <a:avLst>
              <a:gd name="adj1" fmla="val -92243"/>
              <a:gd name="adj2" fmla="val 136351"/>
              <a:gd name="adj3" fmla="val 16667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A</a:t>
            </a:r>
            <a:r>
              <a:rPr lang="en-US" sz="2800" baseline="-25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1</a:t>
            </a:r>
            <a:r>
              <a:rPr lang="en-US" sz="2800" dirty="0" smtClean="0">
                <a:solidFill>
                  <a:schemeClr val="bg2"/>
                </a:solidFill>
                <a:latin typeface="Calibri" pitchFamily="34" charset="0"/>
                <a:ea typeface="Cambria Math"/>
                <a:cs typeface="Calibri" pitchFamily="34" charset="0"/>
              </a:rPr>
              <a:t>·X</a:t>
            </a:r>
            <a:endParaRPr lang="en-US" sz="2800" dirty="0" smtClean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3418862" y="4606383"/>
            <a:ext cx="2802396" cy="529497"/>
          </a:xfrm>
          <a:prstGeom prst="wedgeRoundRectCallout">
            <a:avLst>
              <a:gd name="adj1" fmla="val 86255"/>
              <a:gd name="adj2" fmla="val 48439"/>
              <a:gd name="adj3" fmla="val 16667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A</a:t>
            </a:r>
            <a:r>
              <a:rPr lang="en-US" sz="2800" baseline="-25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1</a:t>
            </a:r>
            <a:r>
              <a:rPr lang="en-US" sz="2800" dirty="0" smtClean="0">
                <a:solidFill>
                  <a:schemeClr val="bg2"/>
                </a:solidFill>
                <a:latin typeface="Calibri" pitchFamily="34" charset="0"/>
                <a:ea typeface="Cambria Math"/>
                <a:cs typeface="Calibri" pitchFamily="34" charset="0"/>
              </a:rPr>
              <a:t>·Y</a:t>
            </a:r>
            <a:endParaRPr lang="en-US" sz="2800" dirty="0" smtClean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Rounded Rectangular Callout 20"/>
          <p:cNvSpPr/>
          <p:nvPr/>
        </p:nvSpPr>
        <p:spPr>
          <a:xfrm>
            <a:off x="3417540" y="5174421"/>
            <a:ext cx="2773427" cy="494860"/>
          </a:xfrm>
          <a:prstGeom prst="wedgeRoundRectCallout">
            <a:avLst>
              <a:gd name="adj1" fmla="val -92793"/>
              <a:gd name="adj2" fmla="val -56128"/>
              <a:gd name="adj3" fmla="val 16667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A</a:t>
            </a:r>
            <a:r>
              <a:rPr lang="en-US" sz="2800" baseline="-25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2</a:t>
            </a:r>
            <a:r>
              <a:rPr lang="en-US" sz="2800" dirty="0" smtClean="0">
                <a:solidFill>
                  <a:schemeClr val="bg2"/>
                </a:solidFill>
                <a:latin typeface="Calibri" pitchFamily="34" charset="0"/>
                <a:ea typeface="Cambria Math"/>
                <a:cs typeface="Calibri" pitchFamily="34" charset="0"/>
              </a:rPr>
              <a:t>·X</a:t>
            </a:r>
            <a:endParaRPr lang="en-US" sz="2800" dirty="0" smtClean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2" name="Rounded Rectangular Callout 21"/>
          <p:cNvSpPr/>
          <p:nvPr/>
        </p:nvSpPr>
        <p:spPr>
          <a:xfrm>
            <a:off x="3396002" y="5696043"/>
            <a:ext cx="2802396" cy="529497"/>
          </a:xfrm>
          <a:prstGeom prst="wedgeRoundRectCallout">
            <a:avLst>
              <a:gd name="adj1" fmla="val 88431"/>
              <a:gd name="adj2" fmla="val -85398"/>
              <a:gd name="adj3" fmla="val 16667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A</a:t>
            </a:r>
            <a:r>
              <a:rPr lang="en-US" sz="2800" baseline="-250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2</a:t>
            </a:r>
            <a:r>
              <a:rPr lang="en-US" sz="2800" dirty="0" smtClean="0">
                <a:solidFill>
                  <a:schemeClr val="bg2"/>
                </a:solidFill>
                <a:latin typeface="Calibri" pitchFamily="34" charset="0"/>
                <a:ea typeface="Cambria Math"/>
                <a:cs typeface="Calibri" pitchFamily="34" charset="0"/>
              </a:rPr>
              <a:t>·Y</a:t>
            </a:r>
            <a:endParaRPr lang="en-US" sz="2800" dirty="0" smtClean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rot="5400000">
            <a:off x="4644390" y="6518910"/>
            <a:ext cx="44958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loud 24"/>
          <p:cNvSpPr/>
          <p:nvPr/>
        </p:nvSpPr>
        <p:spPr>
          <a:xfrm>
            <a:off x="2405025" y="3981052"/>
            <a:ext cx="4968240" cy="2423160"/>
          </a:xfrm>
          <a:prstGeom prst="cloud">
            <a:avLst/>
          </a:prstGeom>
          <a:solidFill>
            <a:srgbClr val="000000">
              <a:alpha val="94902"/>
            </a:srgbClr>
          </a:solidFill>
          <a:ln>
            <a:solidFill>
              <a:schemeClr val="bg2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libri" pitchFamily="34" charset="0"/>
                <a:cs typeface="Calibri" pitchFamily="34" charset="0"/>
              </a:rPr>
              <a:t>Continue for </a:t>
            </a:r>
            <a:r>
              <a:rPr lang="en-US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n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steps, or until a disagreement is discovered.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1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1" grpId="0" animBg="1"/>
      <p:bldP spid="22" grpId="0" animBg="1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Shannon’s 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798318"/>
                <a:ext cx="7772400" cy="4576356"/>
              </a:xfrm>
            </p:spPr>
            <p:txBody>
              <a:bodyPr/>
              <a:lstStyle/>
              <a:p>
                <a:r>
                  <a:rPr lang="en-CA" dirty="0" smtClean="0"/>
                  <a:t>Important examples and properties:</a:t>
                </a:r>
              </a:p>
              <a:p>
                <a:pPr lvl="1"/>
                <a:r>
                  <a:rPr lang="en-CA" dirty="0" smtClean="0"/>
                  <a:t>If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CA" dirty="0" smtClean="0">
                    <a:solidFill>
                      <a:schemeClr val="tx2"/>
                    </a:solidFill>
                  </a:rPr>
                  <a:t> </a:t>
                </a:r>
                <a:r>
                  <a:rPr lang="en-CA" dirty="0" smtClean="0"/>
                  <a:t>is a constant, then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=0.</m:t>
                    </m:r>
                  </m:oMath>
                </a14:m>
                <a:endParaRPr lang="en-CA" b="0" dirty="0" smtClean="0"/>
              </a:p>
              <a:p>
                <a:pPr lvl="1"/>
                <a:r>
                  <a:rPr lang="en-CA" dirty="0" smtClean="0"/>
                  <a:t>If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CA" dirty="0" smtClean="0"/>
                  <a:t> is uniform on a finite set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𝑆</m:t>
                    </m:r>
                  </m:oMath>
                </a14:m>
                <a:r>
                  <a:rPr lang="en-CA" dirty="0" smtClean="0"/>
                  <a:t> of possible values, then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𝑆</m:t>
                        </m:r>
                      </m:e>
                    </m:func>
                  </m:oMath>
                </a14:m>
                <a:r>
                  <a:rPr lang="en-CA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pPr lvl="1"/>
                <a:r>
                  <a:rPr lang="en-CA" dirty="0" smtClean="0"/>
                  <a:t>If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CA" dirty="0" smtClean="0"/>
                  <a:t> is supported on at most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CA" dirty="0" smtClean="0"/>
                  <a:t> values, then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X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func>
                      <m:func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CA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pPr lvl="1"/>
                <a:r>
                  <a:rPr lang="en-CA" dirty="0" smtClean="0"/>
                  <a:t>If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en-CA" dirty="0" smtClean="0"/>
                  <a:t> is a random variable determined by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CA" dirty="0" smtClean="0"/>
                  <a:t>, then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CA" dirty="0" smtClean="0">
                    <a:solidFill>
                      <a:schemeClr val="tx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798318"/>
                <a:ext cx="7772400" cy="4576356"/>
              </a:xfrm>
              <a:blipFill rotWithShape="1">
                <a:blip r:embed="rId2"/>
                <a:stretch>
                  <a:fillRect l="-2118" t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(sketch)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If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X≠Y</a:t>
                </a:r>
                <a:r>
                  <a:rPr lang="en-US" dirty="0" smtClean="0"/>
                  <a:t>, the protocol will terminate in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O(1)</a:t>
                </a:r>
                <a:r>
                  <a:rPr lang="en-US" dirty="0" smtClean="0"/>
                  <a:t> rounds on average, and thus reveal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O(1)</a:t>
                </a:r>
                <a:r>
                  <a:rPr lang="en-US" dirty="0" smtClean="0"/>
                  <a:t> information. </a:t>
                </a:r>
              </a:p>
              <a:p>
                <a:r>
                  <a:rPr lang="en-US" dirty="0" smtClean="0"/>
                  <a:t>If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X=Y…</a:t>
                </a:r>
                <a:r>
                  <a:rPr lang="en-US" dirty="0" smtClean="0"/>
                  <a:t> the players only learn the fact that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X=Y</a:t>
                </a:r>
                <a:r>
                  <a:rPr lang="en-US" dirty="0" smtClean="0"/>
                  <a:t> (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≤1</a:t>
                </a:r>
                <a:r>
                  <a:rPr lang="en-US" dirty="0" smtClean="0"/>
                  <a:t> bit of information). </a:t>
                </a:r>
              </a:p>
              <a:p>
                <a:r>
                  <a:rPr lang="en-US" dirty="0" smtClean="0"/>
                  <a:t>Thus the protocol has 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O(1) </a:t>
                </a:r>
                <a:r>
                  <a:rPr lang="en-US" dirty="0" smtClean="0"/>
                  <a:t>information complexity</a:t>
                </a:r>
                <a:r>
                  <a:rPr lang="en-US" dirty="0"/>
                  <a:t> </a:t>
                </a:r>
                <a:r>
                  <a:rPr lang="en-US" dirty="0" smtClean="0"/>
                  <a:t>for any prior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222" r="-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9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296" y="413657"/>
            <a:ext cx="8170817" cy="1143000"/>
          </a:xfrm>
        </p:spPr>
        <p:txBody>
          <a:bodyPr/>
          <a:lstStyle/>
          <a:p>
            <a:r>
              <a:rPr lang="en-CA" dirty="0" smtClean="0"/>
              <a:t>Operationalizing IC: Information equals amortized communication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4320" y="1928948"/>
                <a:ext cx="8725989" cy="4746171"/>
              </a:xfrm>
            </p:spPr>
            <p:txBody>
              <a:bodyPr/>
              <a:lstStyle/>
              <a:p>
                <a:pPr marL="342900" lvl="1" indent="-342900">
                  <a:buFontTx/>
                  <a:buChar char="•"/>
                </a:pPr>
                <a:r>
                  <a:rPr lang="en-CA" sz="3200" dirty="0" smtClean="0"/>
                  <a:t>Recall [Shannon]: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32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sz="32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)/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CA" sz="32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sz="3200" i="1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</m:oMath>
                </a14:m>
                <a:r>
                  <a:rPr lang="en-CA" sz="3200" i="1" dirty="0">
                    <a:solidFill>
                      <a:schemeClr val="tx2"/>
                    </a:solidFill>
                  </a:rPr>
                  <a:t>.</a:t>
                </a:r>
              </a:p>
              <a:p>
                <a:pPr marL="342900" lvl="1" indent="-342900">
                  <a:buFontTx/>
                  <a:buChar char="•"/>
                </a:pPr>
                <a:r>
                  <a:rPr lang="en-CA" sz="3200" dirty="0" smtClean="0"/>
                  <a:t> Turns out: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32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sz="32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sz="32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)/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sz="32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</m:oMath>
                </a14:m>
                <a:r>
                  <a:rPr lang="en-CA" sz="3200" i="1" dirty="0" smtClean="0">
                    <a:solidFill>
                      <a:schemeClr val="tx2"/>
                    </a:solidFill>
                  </a:rPr>
                  <a:t>, for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</a:rPr>
                      <m:t>&gt;0</m:t>
                    </m:r>
                  </m:oMath>
                </a14:m>
                <a:r>
                  <a:rPr lang="en-CA" sz="3200" i="1" dirty="0" smtClean="0">
                    <a:solidFill>
                      <a:schemeClr val="tx2"/>
                    </a:solidFill>
                  </a:rPr>
                  <a:t>. </a:t>
                </a:r>
                <a:r>
                  <a:rPr lang="en-CA" sz="3200" dirty="0" smtClean="0"/>
                  <a:t>[Error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</m:oMath>
                </a14:m>
                <a:r>
                  <a:rPr lang="en-CA" sz="3200" i="1" dirty="0" smtClean="0">
                    <a:solidFill>
                      <a:schemeClr val="tx2"/>
                    </a:solidFill>
                  </a:rPr>
                  <a:t> </a:t>
                </a:r>
                <a:r>
                  <a:rPr lang="en-CA" sz="3200" dirty="0" smtClean="0"/>
                  <a:t>allowed on each copy]</a:t>
                </a:r>
              </a:p>
              <a:p>
                <a:pPr marL="342900" lvl="1" indent="-342900">
                  <a:buFontTx/>
                  <a:buChar char="•"/>
                </a:pPr>
                <a:r>
                  <a:rPr lang="en-CA" sz="3200" dirty="0" smtClean="0"/>
                  <a:t>For </a:t>
                </a:r>
                <a14:m>
                  <m:oMath xmlns:m="http://schemas.openxmlformats.org/officeDocument/2006/math"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CA" sz="3200" b="0" i="1" smtClean="0">
                        <a:solidFill>
                          <a:schemeClr val="tx2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en-CA" sz="3200" dirty="0" smtClean="0"/>
                  <a:t>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sz="320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 sz="320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𝐶𝐶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CA" sz="32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  <m:sup>
                            <m:r>
                              <a:rPr lang="en-CA" sz="32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</m:t>
                            </m:r>
                          </m:sup>
                        </m:sSup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)/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CA" sz="3200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sz="3200" i="1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sz="32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,0</m:t>
                        </m:r>
                      </m:e>
                    </m:d>
                  </m:oMath>
                </a14:m>
                <a:r>
                  <a:rPr lang="en-CA" sz="3200" dirty="0" smtClean="0">
                    <a:solidFill>
                      <a:schemeClr val="tx2"/>
                    </a:solidFill>
                  </a:rPr>
                  <a:t>.</a:t>
                </a:r>
                <a:endParaRPr lang="en-CA" sz="3200" dirty="0" smtClean="0"/>
              </a:p>
              <a:p>
                <a:pPr marL="0" lvl="1" indent="0">
                  <a:buNone/>
                </a:pPr>
                <a:endParaRPr lang="en-CA" sz="3200" dirty="0"/>
              </a:p>
              <a:p>
                <a:pPr marL="57150" indent="-457200"/>
                <a:r>
                  <a:rPr lang="en-CA" dirty="0"/>
                  <a:t>[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𝐶𝐶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)/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CA" dirty="0" smtClean="0">
                    <a:solidFill>
                      <a:schemeClr val="tx2"/>
                    </a:solidFill>
                  </a:rPr>
                  <a:t>  </a:t>
                </a:r>
                <a:r>
                  <a:rPr lang="en-CA" dirty="0" smtClean="0"/>
                  <a:t>an interesting open problem.]</a:t>
                </a: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320" y="1928948"/>
                <a:ext cx="8725989" cy="4746171"/>
              </a:xfrm>
              <a:blipFill rotWithShape="1">
                <a:blip r:embed="rId2"/>
                <a:stretch>
                  <a:fillRect l="-1817" t="-1797" b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6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274320" y="3409406"/>
            <a:ext cx="8869680" cy="3670663"/>
          </a:xfrm>
          <a:prstGeom prst="cloud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Information = amortized communication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𝐶𝐶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)/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CA" dirty="0" smtClean="0"/>
                  <a:t>Two directions: “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≤</m:t>
                    </m:r>
                  </m:oMath>
                </a14:m>
                <a:r>
                  <a:rPr lang="en-US" dirty="0" smtClean="0"/>
                  <a:t>” and “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≥</m:t>
                    </m:r>
                  </m:oMath>
                </a14:m>
                <a:r>
                  <a:rPr lang="en-US" dirty="0" smtClean="0"/>
                  <a:t>”.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685800" y="4632960"/>
            <a:ext cx="7147560" cy="1898987"/>
            <a:chOff x="685800" y="4632960"/>
            <a:chExt cx="7147560" cy="18989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ontent Placeholder 2"/>
                <p:cNvSpPr txBox="1">
                  <a:spLocks/>
                </p:cNvSpPr>
                <p:nvPr/>
              </p:nvSpPr>
              <p:spPr bwMode="auto">
                <a:xfrm>
                  <a:off x="685800" y="4632960"/>
                  <a:ext cx="7147560" cy="14630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3200">
                      <a:solidFill>
                        <a:schemeClr val="tx1"/>
                      </a:solidFill>
                      <a:latin typeface="Calibri" pitchFamily="34" charset="0"/>
                      <a:ea typeface="+mn-ea"/>
                      <a:cs typeface="Calibri" pitchFamily="34" charset="0"/>
                    </a:defRPr>
                  </a:lvl1pPr>
                  <a:lvl2pPr marL="742950" indent="-2857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80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•"/>
                    <a:defRPr sz="240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Calibri" pitchFamily="34" charset="0"/>
                      <a:cs typeface="Calibri" pitchFamily="34" charset="0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</a:defRPr>
                  </a:lvl9pPr>
                </a:lstStyle>
                <a:p>
                  <a14:m>
                    <m:oMath xmlns:m="http://schemas.openxmlformats.org/officeDocument/2006/math">
                      <m:r>
                        <a:rPr lang="en-CA" sz="2800" i="1" kern="0" smtClean="0">
                          <a:solidFill>
                            <a:schemeClr val="tx2"/>
                          </a:solidFill>
                          <a:latin typeface="Cambria Math"/>
                        </a:rPr>
                        <m:t>𝑛</m:t>
                      </m:r>
                      <m:r>
                        <a:rPr lang="en-CA" sz="2800" i="1" kern="0" smtClean="0">
                          <a:solidFill>
                            <a:schemeClr val="tx2"/>
                          </a:solidFill>
                          <a:latin typeface="Cambria Math"/>
                        </a:rPr>
                        <m:t>⋅</m:t>
                      </m:r>
                      <m:r>
                        <a:rPr lang="en-CA" sz="2800" i="1" kern="0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sz="2800" i="1" kern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sz="2800" i="1" kern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CA" sz="2800" i="1" kern="0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sz="2800" i="1" kern="0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sz="2800" i="1" kern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800" i="1" kern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sz="2800" i="1" kern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CA" sz="2800" i="1" kern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CA" sz="2800" i="1" kern="0" smtClean="0">
                          <a:solidFill>
                            <a:schemeClr val="tx2"/>
                          </a:solidFill>
                          <a:latin typeface="Cambria Math"/>
                        </a:rPr>
                        <m:t>≤</m:t>
                      </m:r>
                      <m:r>
                        <a:rPr lang="en-CA" sz="2800" i="1" kern="0" smtClean="0">
                          <a:solidFill>
                            <a:schemeClr val="tx2"/>
                          </a:solidFill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CA" sz="2800" i="1" kern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800" i="1" kern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sz="2800" i="1" kern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CA" sz="2800" i="1" kern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CA" sz="2800" i="1" kern="0" smtClean="0">
                          <a:solidFill>
                            <a:schemeClr val="tx2"/>
                          </a:solidFill>
                          <a:latin typeface="Cambria Math"/>
                        </a:rPr>
                        <m:t>≤</m:t>
                      </m:r>
                      <m:r>
                        <a:rPr lang="en-CA" sz="2800" i="1" kern="0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sz="2800" i="1" kern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sz="2800" i="1" kern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sz="2800" i="1" kern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CA" sz="2800" i="1" kern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  <m:r>
                        <a:rPr lang="en-CA" sz="2800" i="1" kern="0" smtClean="0">
                          <a:solidFill>
                            <a:schemeClr val="tx2"/>
                          </a:solidFill>
                          <a:latin typeface="Cambria Math"/>
                        </a:rPr>
                        <m:t>+1.</m:t>
                      </m:r>
                    </m:oMath>
                  </a14:m>
                  <a:endParaRPr lang="en-CA" sz="2800" kern="0" dirty="0" smtClean="0"/>
                </a:p>
                <a:p>
                  <a:endParaRPr lang="en-CA" sz="2800" kern="0" dirty="0" smtClean="0"/>
                </a:p>
                <a:p>
                  <a:endParaRPr lang="en-CA" sz="2800" kern="0" dirty="0" smtClean="0"/>
                </a:p>
                <a:p>
                  <a:endParaRPr lang="en-CA" sz="2800" kern="0" dirty="0" smtClean="0"/>
                </a:p>
                <a:p>
                  <a:pPr marL="0" indent="0">
                    <a:buFontTx/>
                    <a:buNone/>
                  </a:pPr>
                  <a:endParaRPr lang="en-US" sz="2800" kern="0" dirty="0"/>
                </a:p>
              </p:txBody>
            </p:sp>
          </mc:Choice>
          <mc:Fallback xmlns="">
            <p:sp>
              <p:nvSpPr>
                <p:cNvPr id="5" name="Conten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5800" y="4632960"/>
                  <a:ext cx="7147560" cy="146304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oup 5"/>
            <p:cNvGrpSpPr/>
            <p:nvPr/>
          </p:nvGrpSpPr>
          <p:grpSpPr>
            <a:xfrm>
              <a:off x="1190898" y="5103223"/>
              <a:ext cx="2899954" cy="1398245"/>
              <a:chOff x="1190898" y="2451463"/>
              <a:chExt cx="2899954" cy="1398245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1190898" y="2895601"/>
                <a:ext cx="289995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dirty="0" smtClean="0">
                    <a:latin typeface="Calibri" pitchFamily="34" charset="0"/>
                  </a:rPr>
                  <a:t>Additivity of entropy</a:t>
                </a:r>
                <a:endParaRPr lang="en-US" sz="2800" dirty="0">
                  <a:latin typeface="Calibri" pitchFamily="34" charset="0"/>
                </a:endParaRPr>
              </a:p>
            </p:txBody>
          </p:sp>
          <p:cxnSp>
            <p:nvCxnSpPr>
              <p:cNvPr id="8" name="Straight Arrow Connector 7"/>
              <p:cNvCxnSpPr>
                <a:stCxn id="7" idx="0"/>
              </p:cNvCxnSpPr>
              <p:nvPr/>
            </p:nvCxnSpPr>
            <p:spPr>
              <a:xfrm flipV="1">
                <a:off x="2640875" y="2451463"/>
                <a:ext cx="0" cy="444138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/>
            <p:cNvGrpSpPr/>
            <p:nvPr/>
          </p:nvGrpSpPr>
          <p:grpSpPr>
            <a:xfrm>
              <a:off x="4090852" y="5133702"/>
              <a:ext cx="2899954" cy="1398245"/>
              <a:chOff x="4090852" y="2481942"/>
              <a:chExt cx="2899954" cy="1398245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4090852" y="2926080"/>
                <a:ext cx="2899954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2800" dirty="0" smtClean="0">
                    <a:latin typeface="Calibri" pitchFamily="34" charset="0"/>
                  </a:rPr>
                  <a:t>Compression (Huffman)</a:t>
                </a:r>
                <a:endParaRPr lang="en-US" sz="2800" dirty="0">
                  <a:latin typeface="Calibri" pitchFamily="34" charset="0"/>
                </a:endParaRPr>
              </a:p>
            </p:txBody>
          </p:sp>
          <p:cxnSp>
            <p:nvCxnSpPr>
              <p:cNvPr id="11" name="Straight Arrow Connector 10"/>
              <p:cNvCxnSpPr/>
              <p:nvPr/>
            </p:nvCxnSpPr>
            <p:spPr>
              <a:xfrm flipV="1">
                <a:off x="5540829" y="2481942"/>
                <a:ext cx="0" cy="444138"/>
              </a:xfrm>
              <a:prstGeom prst="straightConnector1">
                <a:avLst/>
              </a:prstGeom>
              <a:ln w="57150">
                <a:solidFill>
                  <a:schemeClr val="tx2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3286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 smtClean="0"/>
                  <a:t>The “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≤</m:t>
                    </m:r>
                  </m:oMath>
                </a14:m>
                <a:r>
                  <a:rPr lang="en-US" dirty="0" smtClean="0"/>
                  <a:t>” direction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𝐶𝐶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)/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CA" dirty="0"/>
                  <a:t>Start with a protocol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/>
                  <a:t> solving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/>
                  <a:t>, whose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</m:d>
                  </m:oMath>
                </a14:m>
                <a:r>
                  <a:rPr lang="en-US" dirty="0"/>
                  <a:t> is close to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CA" dirty="0"/>
                  <a:t>Show how to </a:t>
                </a:r>
                <a:r>
                  <a:rPr lang="en-CA" i="1" dirty="0">
                    <a:solidFill>
                      <a:schemeClr val="tx2"/>
                    </a:solidFill>
                  </a:rPr>
                  <a:t>compress</a:t>
                </a:r>
                <a:r>
                  <a:rPr lang="en-CA" dirty="0">
                    <a:solidFill>
                      <a:schemeClr val="tx2"/>
                    </a:solidFill>
                  </a:rPr>
                  <a:t> </a:t>
                </a:r>
                <a:r>
                  <a:rPr lang="en-CA" dirty="0" smtClean="0"/>
                  <a:t>many copies of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 into a protocol whose communication cost is close to its information cost. </a:t>
                </a:r>
                <a:endParaRPr lang="en-US" dirty="0"/>
              </a:p>
              <a:p>
                <a:r>
                  <a:rPr lang="en-CA" dirty="0" smtClean="0"/>
                  <a:t>More on compression later.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118" t="-1778" r="-706" b="-1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0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 smtClean="0"/>
                  <a:t>The “</a:t>
                </a:r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</a:rPr>
                      <m:t>≥</m:t>
                    </m:r>
                  </m:oMath>
                </a14:m>
                <a:r>
                  <a:rPr lang="en-US" dirty="0" smtClean="0"/>
                  <a:t>” direction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𝐶𝐶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)/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≥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CA" dirty="0" smtClean="0"/>
                  <a:t>Use the fact that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𝐶𝐶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𝜀</m:t>
                            </m:r>
                          </m:e>
                        </m:d>
                      </m:num>
                      <m:den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𝜀</m:t>
                            </m:r>
                          </m:e>
                        </m:d>
                      </m:num>
                      <m:den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  <a:p>
                <a:r>
                  <a:rPr lang="en-CA" i="1" dirty="0" smtClean="0"/>
                  <a:t>Additivity </a:t>
                </a:r>
                <a:r>
                  <a:rPr lang="en-CA" dirty="0" smtClean="0"/>
                  <a:t>of information complexity: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𝐼𝐶</m:t>
                          </m:r>
                          <m:d>
                            <m:d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𝐹</m:t>
                                  </m:r>
                                </m:e>
                                <m:sup>
                                  <m: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𝜇</m:t>
                                  </m:r>
                                </m:e>
                                <m:sup>
                                  <m: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</m:d>
                        </m:num>
                        <m:den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𝑛</m:t>
                          </m:r>
                        </m:den>
                      </m:f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𝐼𝐶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CA" i="1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118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Proof: Additivity of information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37607" y="1981200"/>
                <a:ext cx="8210006" cy="4114800"/>
              </a:xfrm>
            </p:spPr>
            <p:txBody>
              <a:bodyPr/>
              <a:lstStyle/>
              <a:p>
                <a:r>
                  <a:rPr lang="en-CA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be two two-party tasks. </a:t>
                </a:r>
              </a:p>
              <a:p>
                <a:r>
                  <a:rPr lang="en-CA" dirty="0" smtClean="0"/>
                  <a:t>E.g. “Solve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with error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 w.r.t.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 smtClean="0"/>
                  <a:t>”</a:t>
                </a:r>
              </a:p>
              <a:p>
                <a:r>
                  <a:rPr lang="en-CA" dirty="0" smtClean="0"/>
                  <a:t>Then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</m:oMath>
                </a14:m>
                <a:r>
                  <a:rPr lang="en-CA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r>
                  <a:rPr lang="en-CA" dirty="0" smtClean="0"/>
                  <a:t>“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≤</m:t>
                    </m:r>
                  </m:oMath>
                </a14:m>
                <a:r>
                  <a:rPr lang="en-US" dirty="0" smtClean="0"/>
                  <a:t>” is easy. </a:t>
                </a:r>
              </a:p>
              <a:p>
                <a:r>
                  <a:rPr lang="en-CA" dirty="0" smtClean="0"/>
                  <a:t>“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≥</m:t>
                    </m:r>
                  </m:oMath>
                </a14:m>
                <a:r>
                  <a:rPr lang="en-US" dirty="0" smtClean="0"/>
                  <a:t>” is the interesting direction.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7607" y="1981200"/>
                <a:ext cx="8210006" cy="4114800"/>
              </a:xfrm>
              <a:blipFill rotWithShape="1">
                <a:blip r:embed="rId2"/>
                <a:stretch>
                  <a:fillRect l="-2004" t="-2074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5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i="1" smtClean="0"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CA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i="1">
                        <a:latin typeface="Cambria Math"/>
                      </a:rPr>
                      <m:t>+</m:t>
                    </m:r>
                  </m:oMath>
                </a14:m>
                <a:r>
                  <a:rPr lang="en-CA" dirty="0"/>
                  <a:t>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CA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CA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latin typeface="Cambria Math"/>
                      </a:rPr>
                      <m:t>≤</m:t>
                    </m:r>
                    <m:r>
                      <a:rPr lang="en-CA" b="0" i="1" smtClean="0"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CA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CA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CA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latin typeface="Cambria Math"/>
                          </a:rPr>
                          <m:t>×</m:t>
                        </m:r>
                        <m:sSub>
                          <m:sSubPr>
                            <m:ctrlPr>
                              <a:rPr lang="en-CA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/>
                              </a:rPr>
                              <m:t>𝜇</m:t>
                            </m:r>
                          </m:e>
                          <m:sub>
                            <m:r>
                              <a:rPr lang="en-CA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5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Start from a protocol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with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whose information cost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CA" dirty="0" smtClean="0"/>
                  <a:t>Show how to construct two protocols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with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with prior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with information costs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, respectively,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118" t="-2074" r="-2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4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331720" y="1214854"/>
                <a:ext cx="4493623" cy="584775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𝜋</m:t>
                      </m:r>
                      <m:r>
                        <a:rPr lang="en-CA" sz="32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d>
                        <m:dPr>
                          <m:ctrlPr>
                            <a:rPr lang="en-CA" sz="32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32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32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CA" sz="32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32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32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32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20" y="1214854"/>
                <a:ext cx="4493623" cy="5847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169817" y="1799629"/>
            <a:ext cx="4408715" cy="3275243"/>
            <a:chOff x="169817" y="1799629"/>
            <a:chExt cx="4408715" cy="3275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69817" y="2791105"/>
                  <a:ext cx="4323806" cy="2283767"/>
                </a:xfrm>
                <a:prstGeom prst="rect">
                  <a:avLst/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2800" b="0" dirty="0" smtClean="0">
                    <a:solidFill>
                      <a:schemeClr val="tx2"/>
                    </a:solidFill>
                    <a:latin typeface="Calibri" pitchFamily="34" charset="0"/>
                  </a:endParaRPr>
                </a:p>
                <a:p>
                  <a:pPr marL="457200" indent="-457200">
                    <a:buFont typeface="Arial" pitchFamily="34" charset="0"/>
                    <a:buChar char="•"/>
                  </a:pPr>
                  <a:r>
                    <a:rPr lang="en-CA" sz="2800" dirty="0" smtClean="0">
                      <a:latin typeface="Calibri" pitchFamily="34" charset="0"/>
                    </a:rPr>
                    <a:t>Publicly sample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2800" dirty="0" smtClean="0">
                    <a:latin typeface="Calibri" pitchFamily="34" charset="0"/>
                  </a:endParaRPr>
                </a:p>
                <a:p>
                  <a:pPr marL="457200" indent="-457200">
                    <a:buFont typeface="Arial" pitchFamily="34" charset="0"/>
                    <a:buChar char="•"/>
                  </a:pPr>
                  <a:r>
                    <a:rPr lang="en-CA" sz="2800" dirty="0" smtClean="0">
                      <a:latin typeface="Calibri" pitchFamily="34" charset="0"/>
                    </a:rPr>
                    <a:t>Bob privately samples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2800" b="0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CA" sz="2800" b="0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2800" dirty="0" smtClean="0">
                    <a:latin typeface="Calibri" pitchFamily="34" charset="0"/>
                  </a:endParaRPr>
                </a:p>
                <a:p>
                  <a:pPr marL="457200" indent="-457200">
                    <a:buFont typeface="Arial" pitchFamily="34" charset="0"/>
                    <a:buChar char="•"/>
                  </a:pPr>
                  <a:r>
                    <a:rPr lang="en-CA" sz="2800" dirty="0" smtClean="0">
                      <a:latin typeface="Calibri" pitchFamily="34" charset="0"/>
                    </a:rPr>
                    <a:t>Run </a:t>
                  </a:r>
                  <a14:m>
                    <m:oMath xmlns:m="http://schemas.openxmlformats.org/officeDocument/2006/math">
                      <m:r>
                        <a:rPr lang="en-CA" sz="280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𝜋</m:t>
                      </m:r>
                      <m:r>
                        <a:rPr lang="en-CA" sz="280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d>
                        <m:dPr>
                          <m:ctrlPr>
                            <a:rPr lang="en-CA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2800" i="1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CA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2800" i="1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endParaRPr lang="en-US" sz="2800" dirty="0">
                    <a:solidFill>
                      <a:schemeClr val="tx2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817" y="2791105"/>
                  <a:ext cx="4323806" cy="228376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241" b="-6069"/>
                  </a:stretch>
                </a:blipFill>
                <a:ln w="28575">
                  <a:solidFill>
                    <a:schemeClr val="accent5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Arrow Connector 9"/>
            <p:cNvCxnSpPr>
              <a:stCxn id="5" idx="2"/>
              <a:endCxn id="6" idx="0"/>
            </p:cNvCxnSpPr>
            <p:nvPr/>
          </p:nvCxnSpPr>
          <p:spPr>
            <a:xfrm flipH="1">
              <a:off x="2331720" y="1799629"/>
              <a:ext cx="2246812" cy="991476"/>
            </a:xfrm>
            <a:prstGeom prst="straightConnector1">
              <a:avLst/>
            </a:prstGeom>
            <a:ln w="5715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4578532" y="1799629"/>
            <a:ext cx="4391297" cy="3275243"/>
            <a:chOff x="4578532" y="1799629"/>
            <a:chExt cx="4391297" cy="32752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646023" y="2791105"/>
                  <a:ext cx="4323806" cy="2283767"/>
                </a:xfrm>
                <a:prstGeom prst="rect">
                  <a:avLst/>
                </a:prstGeom>
                <a:noFill/>
                <a:ln w="28575">
                  <a:solidFill>
                    <a:schemeClr val="accent5">
                      <a:lumMod val="75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𝜋</m:t>
                            </m:r>
                          </m:e>
                          <m:sub>
                            <m: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CA" sz="2800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CA" sz="2800" b="0" dirty="0" smtClean="0">
                    <a:latin typeface="Calibri" pitchFamily="34" charset="0"/>
                  </a:endParaRPr>
                </a:p>
                <a:p>
                  <a:pPr marL="457200" indent="-457200">
                    <a:buFont typeface="Arial" pitchFamily="34" charset="0"/>
                    <a:buChar char="•"/>
                  </a:pPr>
                  <a:r>
                    <a:rPr lang="en-CA" sz="2800" dirty="0" smtClean="0">
                      <a:latin typeface="Calibri" pitchFamily="34" charset="0"/>
                    </a:rPr>
                    <a:t>Publicly sample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2800" dirty="0" smtClean="0">
                    <a:latin typeface="Calibri" pitchFamily="34" charset="0"/>
                  </a:endParaRPr>
                </a:p>
                <a:p>
                  <a:pPr marL="457200" indent="-457200">
                    <a:buFont typeface="Arial" pitchFamily="34" charset="0"/>
                    <a:buChar char="•"/>
                  </a:pPr>
                  <a:r>
                    <a:rPr lang="en-CA" sz="2800" dirty="0" smtClean="0">
                      <a:latin typeface="Calibri" pitchFamily="34" charset="0"/>
                    </a:rPr>
                    <a:t>Alice privately samples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sz="28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∼</m:t>
                      </m:r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A" sz="2800" b="0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Y</m:t>
                              </m:r>
                            </m:e>
                            <m:sub>
                              <m:r>
                                <a:rPr lang="en-CA" sz="2800" b="0" i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a14:m>
                  <a:endParaRPr lang="en-US" sz="2800" dirty="0" smtClean="0">
                    <a:latin typeface="Calibri" pitchFamily="34" charset="0"/>
                  </a:endParaRPr>
                </a:p>
                <a:p>
                  <a:pPr marL="457200" indent="-457200">
                    <a:buFont typeface="Arial" pitchFamily="34" charset="0"/>
                    <a:buChar char="•"/>
                  </a:pPr>
                  <a:r>
                    <a:rPr lang="en-CA" sz="2800" dirty="0" smtClean="0">
                      <a:latin typeface="Calibri" pitchFamily="34" charset="0"/>
                    </a:rPr>
                    <a:t>Run </a:t>
                  </a:r>
                  <a14:m>
                    <m:oMath xmlns:m="http://schemas.openxmlformats.org/officeDocument/2006/math">
                      <m:r>
                        <a:rPr lang="en-CA" sz="280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𝜋</m:t>
                      </m:r>
                      <m:r>
                        <a:rPr lang="en-CA" sz="280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d>
                        <m:dPr>
                          <m:ctrlPr>
                            <a:rPr lang="en-CA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2800" i="1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d>
                        <m:dPr>
                          <m:ctrlPr>
                            <a:rPr lang="en-CA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800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2800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CA" sz="2800" i="1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endParaRPr lang="en-US" sz="2800" dirty="0">
                    <a:solidFill>
                      <a:schemeClr val="tx2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6023" y="2791105"/>
                  <a:ext cx="4323806" cy="2283767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2101" b="-6069"/>
                  </a:stretch>
                </a:blipFill>
                <a:ln w="28575">
                  <a:solidFill>
                    <a:schemeClr val="accent5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>
              <a:stCxn id="5" idx="2"/>
              <a:endCxn id="8" idx="0"/>
            </p:cNvCxnSpPr>
            <p:nvPr/>
          </p:nvCxnSpPr>
          <p:spPr>
            <a:xfrm>
              <a:off x="4578532" y="1799629"/>
              <a:ext cx="2229394" cy="991476"/>
            </a:xfrm>
            <a:prstGeom prst="straightConnector1">
              <a:avLst/>
            </a:prstGeom>
            <a:ln w="57150">
              <a:solidFill>
                <a:srgbClr val="92D05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658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91446" y="222071"/>
                <a:ext cx="4323806" cy="2283767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800" b="0" dirty="0" smtClean="0">
                  <a:solidFill>
                    <a:schemeClr val="tx2"/>
                  </a:solidFill>
                  <a:latin typeface="Calibri" pitchFamily="34" charset="0"/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CA" sz="2800" dirty="0" smtClean="0">
                    <a:latin typeface="Calibri" pitchFamily="34" charset="0"/>
                  </a:rPr>
                  <a:t>Publicly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 smtClean="0">
                  <a:latin typeface="Calibri" pitchFamily="34" charset="0"/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CA" sz="2800" dirty="0" smtClean="0">
                    <a:latin typeface="Calibri" pitchFamily="34" charset="0"/>
                  </a:rPr>
                  <a:t>Bob privately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​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X</m:t>
                            </m:r>
                          </m:e>
                          <m:sub>
                            <m:r>
                              <a:rPr lang="en-CA" sz="2800" b="0" i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 smtClean="0">
                  <a:latin typeface="Calibri" pitchFamily="34" charset="0"/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CA" sz="2800" dirty="0" smtClean="0">
                    <a:latin typeface="Calibri" pitchFamily="34" charset="0"/>
                  </a:rPr>
                  <a:t>Run </a:t>
                </a:r>
                <a14:m>
                  <m:oMath xmlns:m="http://schemas.openxmlformats.org/officeDocument/2006/math">
                    <m:r>
                      <a:rPr lang="en-CA" sz="2800" i="1" smtClean="0">
                        <a:solidFill>
                          <a:schemeClr val="tx2"/>
                        </a:solidFill>
                        <a:latin typeface="Cambria Math"/>
                      </a:rPr>
                      <m:t>𝜋</m:t>
                    </m:r>
                    <m:r>
                      <a:rPr lang="en-CA" sz="280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d>
                      <m:d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sz="2800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sz="2800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2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1446" y="222071"/>
                <a:ext cx="4323806" cy="2283767"/>
              </a:xfrm>
              <a:prstGeom prst="rect">
                <a:avLst/>
              </a:prstGeom>
              <a:blipFill rotWithShape="1">
                <a:blip r:embed="rId2"/>
                <a:stretch>
                  <a:fillRect l="-2241" b="-5789"/>
                </a:stretch>
              </a:blip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5800" y="609600"/>
                <a:ext cx="3807823" cy="1140823"/>
              </a:xfrm>
            </p:spPr>
            <p:txBody>
              <a:bodyPr/>
              <a:lstStyle/>
              <a:p>
                <a:r>
                  <a:rPr lang="en-CA" dirty="0" smtClean="0"/>
                  <a:t>Analysis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0" y="609600"/>
                <a:ext cx="3807823" cy="1140823"/>
              </a:xfrm>
              <a:blipFill rotWithShape="1"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579866"/>
                <a:ext cx="7772400" cy="3516133"/>
              </a:xfrm>
            </p:spPr>
            <p:txBody>
              <a:bodyPr/>
              <a:lstStyle/>
              <a:p>
                <a:r>
                  <a:rPr lang="en-CA" dirty="0" smtClean="0"/>
                  <a:t>Alice learns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endChr m:val="|"/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Π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X</m:t>
                          </m:r>
                        </m:e>
                        <m:sub>
                          <m: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X</m:t>
                          </m:r>
                        </m:e>
                        <m:sub>
                          <m: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b="0" i="0" smtClean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Bob learns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:</m:t>
                    </m:r>
                  </m:oMath>
                </a14:m>
                <a:endParaRPr lang="en-CA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endChr m:val="|"/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Π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).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endChr m:val="|"/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endChr m:val="|"/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).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579866"/>
                <a:ext cx="7772400" cy="3516133"/>
              </a:xfrm>
              <a:blipFill rotWithShape="1">
                <a:blip r:embed="rId4"/>
                <a:stretch>
                  <a:fillRect l="-2118" t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0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19600" y="209008"/>
                <a:ext cx="4323806" cy="2283767"/>
              </a:xfrm>
              <a:prstGeom prst="rect">
                <a:avLst/>
              </a:prstGeom>
              <a:noFill/>
              <a:ln w="28575"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𝜋</m:t>
                          </m:r>
                        </m:e>
                        <m: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CA" sz="28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sz="2800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sz="2800" b="0" dirty="0" smtClean="0">
                  <a:latin typeface="Calibri" pitchFamily="34" charset="0"/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CA" sz="2800" dirty="0" smtClean="0">
                    <a:latin typeface="Calibri" pitchFamily="34" charset="0"/>
                  </a:rPr>
                  <a:t>Publicly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 smtClean="0">
                  <a:latin typeface="Calibri" pitchFamily="34" charset="0"/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CA" sz="2800" dirty="0" smtClean="0">
                    <a:latin typeface="Calibri" pitchFamily="34" charset="0"/>
                  </a:rPr>
                  <a:t>Alice privately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sz="2800" b="0" i="1" smtClean="0">
                        <a:solidFill>
                          <a:schemeClr val="tx2"/>
                        </a:solidFill>
                        <a:latin typeface="Cambria Math"/>
                      </a:rPr>
                      <m:t>∼</m:t>
                    </m:r>
                    <m:sSub>
                      <m:sSubPr>
                        <m:ctrlP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2800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​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CA" sz="2800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CA" sz="2800" b="0" i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Y</m:t>
                            </m:r>
                          </m:e>
                          <m:sub>
                            <m:r>
                              <a:rPr lang="en-CA" sz="2800" b="0" i="0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sz="2800" dirty="0" smtClean="0">
                  <a:latin typeface="Calibri" pitchFamily="34" charset="0"/>
                </a:endParaRPr>
              </a:p>
              <a:p>
                <a:pPr marL="457200" indent="-457200">
                  <a:buFont typeface="Arial" pitchFamily="34" charset="0"/>
                  <a:buChar char="•"/>
                </a:pPr>
                <a:r>
                  <a:rPr lang="en-CA" sz="2800" dirty="0" smtClean="0">
                    <a:latin typeface="Calibri" pitchFamily="34" charset="0"/>
                  </a:rPr>
                  <a:t>Run </a:t>
                </a:r>
                <a14:m>
                  <m:oMath xmlns:m="http://schemas.openxmlformats.org/officeDocument/2006/math">
                    <m:r>
                      <a:rPr lang="en-CA" sz="2800" i="1" smtClean="0">
                        <a:solidFill>
                          <a:schemeClr val="tx2"/>
                        </a:solidFill>
                        <a:latin typeface="Cambria Math"/>
                      </a:rPr>
                      <m:t>𝜋</m:t>
                    </m:r>
                    <m:r>
                      <a:rPr lang="en-CA" sz="280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d>
                      <m:d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sz="2800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CA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sz="2800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sz="2800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sz="2800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2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209008"/>
                <a:ext cx="4323806" cy="2283767"/>
              </a:xfrm>
              <a:prstGeom prst="rect">
                <a:avLst/>
              </a:prstGeom>
              <a:blipFill rotWithShape="1">
                <a:blip r:embed="rId2"/>
                <a:stretch>
                  <a:fillRect l="-2101" b="-5789"/>
                </a:stretch>
              </a:blipFill>
              <a:ln w="28575"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685800" y="609600"/>
                <a:ext cx="3807823" cy="1140823"/>
              </a:xfrm>
            </p:spPr>
            <p:txBody>
              <a:bodyPr/>
              <a:lstStyle/>
              <a:p>
                <a:r>
                  <a:rPr lang="en-CA" dirty="0" smtClean="0"/>
                  <a:t>Analysis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𝜋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85800" y="609600"/>
                <a:ext cx="3807823" cy="1140823"/>
              </a:xfrm>
              <a:blipFill rotWithShape="1"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2579866"/>
                <a:ext cx="7772400" cy="3516133"/>
              </a:xfrm>
            </p:spPr>
            <p:txBody>
              <a:bodyPr/>
              <a:lstStyle/>
              <a:p>
                <a:r>
                  <a:rPr lang="en-CA" dirty="0" smtClean="0"/>
                  <a:t>Alice learns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A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endChr m:val="|"/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Π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X</m:t>
                          </m:r>
                        </m:e>
                        <m:sub>
                          <m: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X</m:t>
                          </m:r>
                        </m:e>
                        <m:sub>
                          <m: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Y</m:t>
                          </m:r>
                        </m:e>
                        <m:sub>
                          <m: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b="0" i="0" smtClean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Bob learns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latin typeface="Cambria Math"/>
                      </a:rPr>
                      <m:t>:</m:t>
                    </m:r>
                  </m:oMath>
                </a14:m>
                <a:endParaRPr lang="en-CA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endChr m:val="|"/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 b="0" i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Π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).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endChr m:val="|"/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Y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endChr m:val="|"/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).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579866"/>
                <a:ext cx="7772400" cy="3516133"/>
              </a:xfrm>
              <a:blipFill rotWithShape="1">
                <a:blip r:embed="rId4"/>
                <a:stretch>
                  <a:fillRect l="-2118" t="-2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0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017"/>
            <a:ext cx="7772400" cy="1143000"/>
          </a:xfrm>
        </p:spPr>
        <p:txBody>
          <a:bodyPr/>
          <a:lstStyle/>
          <a:p>
            <a:r>
              <a:rPr lang="en-CA" dirty="0" smtClean="0"/>
              <a:t>Conditional entropy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85800" y="1197419"/>
                <a:ext cx="7772400" cy="4563291"/>
              </a:xfrm>
            </p:spPr>
            <p:txBody>
              <a:bodyPr/>
              <a:lstStyle/>
              <a:p>
                <a:r>
                  <a:rPr lang="en-CA" dirty="0" smtClean="0"/>
                  <a:t>For two (potentially correlated) variables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, </a:t>
                </a:r>
                <a:r>
                  <a:rPr lang="en-US" dirty="0" smtClean="0"/>
                  <a:t>the </a:t>
                </a:r>
                <a:r>
                  <a:rPr lang="en-US" i="1" dirty="0" smtClean="0"/>
                  <a:t>conditional entropy </a:t>
                </a:r>
                <a:r>
                  <a:rPr lang="en-US" dirty="0" smtClean="0"/>
                  <a:t>of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given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 is the </a:t>
                </a:r>
                <a:r>
                  <a:rPr lang="en-US" i="1" dirty="0" smtClean="0"/>
                  <a:t>amount of uncertainty left in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i="1" dirty="0" smtClean="0"/>
                  <a:t> given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≔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𝐸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~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sub>
                    </m:sSub>
                    <m:r>
                      <m:rPr>
                        <m:sty m:val="p"/>
                      </m:rP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H</m:t>
                    </m:r>
                    <m:d>
                      <m:dPr>
                        <m:begChr m:val="["/>
                        <m:endChr m:val="]"/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X</m:t>
                        </m:r>
                      </m:e>
                      <m: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Y</m:t>
                        </m:r>
                        <m: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y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CA" dirty="0" smtClean="0"/>
                  <a:t>One can show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CA" dirty="0" smtClean="0"/>
                  <a:t>This important fact is knows as the </a:t>
                </a:r>
                <a:r>
                  <a:rPr lang="en-CA" i="1" dirty="0" smtClean="0"/>
                  <a:t>chain rule. </a:t>
                </a:r>
                <a:endParaRPr lang="en-CA" dirty="0" smtClean="0"/>
              </a:p>
              <a:p>
                <a:r>
                  <a:rPr lang="en-CA" dirty="0" smtClean="0"/>
                  <a:t>If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⊥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/>
                  <a:t>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𝑋𝑌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1197419"/>
                <a:ext cx="7772400" cy="4563291"/>
              </a:xfrm>
              <a:blipFill rotWithShape="1">
                <a:blip r:embed="rId2"/>
                <a:stretch>
                  <a:fillRect l="-2118" t="-2003" r="-2431" b="-6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1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 smtClean="0"/>
                  <a:t>Adding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b="0" i="1" dirty="0" smtClean="0">
                  <a:solidFill>
                    <a:schemeClr val="tx2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endChr m:val="|"/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Π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X</m:t>
                          </m:r>
                        </m:e>
                        <m:sub>
                          <m: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X</m:t>
                          </m:r>
                        </m:e>
                        <m:sub>
                          <m: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>
                          <a:solidFill>
                            <a:schemeClr val="tx2"/>
                          </a:solidFill>
                          <a:latin typeface="Cambria Math"/>
                        </a:rPr>
                        <m:t>)+</m:t>
                      </m:r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endChr m:val="|"/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Π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endChr m:val="|"/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Π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X</m:t>
                          </m:r>
                        </m:e>
                        <m:sub>
                          <m: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X</m:t>
                          </m:r>
                        </m:e>
                        <m:sub>
                          <m: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Y</m:t>
                          </m:r>
                        </m:e>
                        <m:sub>
                          <m: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endChr m:val="|"/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CA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Π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CA" b="0" i="1" dirty="0" smtClean="0">
                  <a:solidFill>
                    <a:schemeClr val="tx2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endChr m:val="|"/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/>
                      </a:rPr>
                      <m:t>)+</m:t>
                    </m:r>
                  </m:oMath>
                </a14:m>
                <a:r>
                  <a:rPr lang="en-CA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endChr m:val="|"/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X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Y</m:t>
                        </m:r>
                      </m:e>
                      <m:sub>
                        <m: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endChr m:val="|"/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endChr m:val="|"/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>
                            <a:solidFill>
                              <a:schemeClr val="tx2"/>
                            </a:solidFill>
                            <a:latin typeface="Cambria Math"/>
                          </a:rPr>
                          <m:t>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</m:oMath>
                </a14:m>
                <a:endParaRPr lang="en-CA" b="0" i="1" dirty="0" smtClean="0">
                  <a:solidFill>
                    <a:schemeClr val="tx2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Π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Π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𝑋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𝑌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 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5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Summary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Information complexity is additive. </a:t>
                </a:r>
              </a:p>
              <a:p>
                <a:r>
                  <a:rPr lang="en-CA" dirty="0" smtClean="0"/>
                  <a:t>Operationalized via “Information = amortized communication”. 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𝐶𝐶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)/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CA" dirty="0" smtClean="0"/>
                  <a:t>Seems to be the “right” analogue of entropy for interactive computation. 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5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073" y="609600"/>
            <a:ext cx="8477795" cy="1143000"/>
          </a:xfrm>
        </p:spPr>
        <p:txBody>
          <a:bodyPr/>
          <a:lstStyle/>
          <a:p>
            <a:r>
              <a:rPr lang="en-CA" dirty="0" smtClean="0"/>
              <a:t>Entropy vs. Information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7420657"/>
                  </p:ext>
                </p:extLst>
              </p:nvPr>
            </p:nvGraphicFramePr>
            <p:xfrm>
              <a:off x="783770" y="1867988"/>
              <a:ext cx="7824654" cy="416705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08218"/>
                    <a:gridCol w="2608218"/>
                    <a:gridCol w="2608218"/>
                  </a:tblGrid>
                  <a:tr h="1041763">
                    <a:tc>
                      <a:txBody>
                        <a:bodyPr/>
                        <a:lstStyle/>
                        <a:p>
                          <a:endParaRPr lang="en-US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 smtClean="0">
                              <a:latin typeface="Calibri" pitchFamily="34" charset="0"/>
                            </a:rPr>
                            <a:t>Entropy</a:t>
                          </a:r>
                          <a:endParaRPr lang="en-US" sz="3200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 smtClean="0">
                              <a:latin typeface="Calibri" pitchFamily="34" charset="0"/>
                            </a:rPr>
                            <a:t>IC</a:t>
                          </a:r>
                          <a:endParaRPr lang="en-US" sz="3200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</a:tr>
                  <a:tr h="104176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800" b="1" dirty="0" smtClean="0">
                              <a:latin typeface="Calibri" pitchFamily="34" charset="0"/>
                            </a:rPr>
                            <a:t>Additive</a:t>
                          </a:r>
                          <a:r>
                            <a:rPr lang="en-CA" sz="2800" b="1" baseline="0" dirty="0" smtClean="0">
                              <a:latin typeface="Calibri" pitchFamily="34" charset="0"/>
                            </a:rPr>
                            <a:t>?</a:t>
                          </a:r>
                          <a:endParaRPr lang="en-US" sz="2800" b="1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 smtClean="0">
                              <a:latin typeface="Calibri" pitchFamily="34" charset="0"/>
                            </a:rPr>
                            <a:t>Yes</a:t>
                          </a:r>
                          <a:endParaRPr lang="en-US" sz="3200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 smtClean="0">
                              <a:latin typeface="Calibri" pitchFamily="34" charset="0"/>
                            </a:rPr>
                            <a:t>Yes</a:t>
                          </a:r>
                          <a:endParaRPr lang="en-US" sz="3200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</a:tr>
                  <a:tr h="104176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400" b="1" dirty="0" smtClean="0">
                              <a:solidFill>
                                <a:schemeClr val="bg2"/>
                              </a:solidFill>
                              <a:latin typeface="Calibri" pitchFamily="34" charset="0"/>
                            </a:rPr>
                            <a:t>Operationalized</a:t>
                          </a:r>
                          <a:endParaRPr lang="en-US" sz="2400" b="1" dirty="0">
                            <a:solidFill>
                              <a:schemeClr val="bg2"/>
                            </a:solidFill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CA" sz="2400" b="0" i="1" smtClean="0">
                                        <a:solidFill>
                                          <a:schemeClr val="bg2"/>
                                        </a:solidFill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CA" sz="2400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400" b="0" i="0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  <m:t>lim</m:t>
                                        </m:r>
                                      </m:e>
                                      <m:lim>
                                        <m:r>
                                          <a:rPr lang="en-CA" sz="2400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  <m:t>𝑛</m:t>
                                        </m:r>
                                        <m:r>
                                          <a:rPr lang="en-CA" sz="2400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  <m:t>→∞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lang="en-CA" sz="2400" b="0" i="1" smtClean="0">
                                        <a:solidFill>
                                          <a:schemeClr val="bg2"/>
                                        </a:solidFill>
                                        <a:latin typeface="Cambria Math"/>
                                      </a:rPr>
                                      <m:t>𝐶</m:t>
                                    </m:r>
                                    <m:r>
                                      <a:rPr lang="en-CA" sz="2400" b="0" i="1" smtClean="0">
                                        <a:solidFill>
                                          <a:schemeClr val="bg2"/>
                                        </a:solidFill>
                                        <a:latin typeface="Cambria Math"/>
                                      </a:rPr>
                                      <m:t>(</m:t>
                                    </m:r>
                                    <m:sSup>
                                      <m:sSupPr>
                                        <m:ctrlPr>
                                          <a:rPr lang="en-CA" sz="2400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CA" sz="2400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  <m:t>𝑋</m:t>
                                        </m:r>
                                      </m:e>
                                      <m:sup>
                                        <m:r>
                                          <a:rPr lang="en-CA" sz="2400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  <m:t>𝑛</m:t>
                                        </m:r>
                                      </m:sup>
                                    </m:sSup>
                                    <m:r>
                                      <a:rPr lang="en-CA" sz="2400" b="0" i="1" smtClean="0">
                                        <a:solidFill>
                                          <a:schemeClr val="bg2"/>
                                        </a:solidFill>
                                        <a:latin typeface="Cambria Math"/>
                                      </a:rPr>
                                      <m:t>)/</m:t>
                                    </m:r>
                                    <m:r>
                                      <a:rPr lang="en-CA" sz="2400" b="0" i="1" smtClean="0">
                                        <a:solidFill>
                                          <a:schemeClr val="bg2"/>
                                        </a:solidFill>
                                        <a:latin typeface="Cambria Math"/>
                                      </a:rPr>
                                      <m:t>𝑛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2"/>
                            </a:solidFill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CA" sz="2400" i="1" smtClean="0">
                                        <a:solidFill>
                                          <a:schemeClr val="bg2"/>
                                        </a:solidFill>
                                        <a:latin typeface="Cambria Math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CA" sz="2400" i="1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A" sz="2400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  <m:t>lim</m:t>
                                        </m:r>
                                      </m:e>
                                      <m:lim>
                                        <m:r>
                                          <a:rPr lang="en-CA" sz="2400" i="1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  <m:t>𝑛</m:t>
                                        </m:r>
                                        <m:r>
                                          <a:rPr lang="en-CA" sz="2400" i="1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  <m:t>→∞</m:t>
                                        </m:r>
                                      </m:lim>
                                    </m:limLow>
                                  </m:fName>
                                  <m:e>
                                    <m:f>
                                      <m:fPr>
                                        <m:ctrlPr>
                                          <a:rPr lang="en-CA" sz="2400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CA" sz="2400" i="1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  <m:t>𝐶𝐶</m:t>
                                        </m:r>
                                        <m:d>
                                          <m:dPr>
                                            <m:ctrlPr>
                                              <a:rPr lang="en-CA" sz="2400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CA" sz="2400" i="1">
                                                    <a:solidFill>
                                                      <a:schemeClr val="bg2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400" i="1">
                                                    <a:solidFill>
                                                      <a:schemeClr val="bg2"/>
                                                    </a:solidFill>
                                                    <a:latin typeface="Cambria Math"/>
                                                  </a:rPr>
                                                  <m:t>𝐹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400" i="1">
                                                    <a:solidFill>
                                                      <a:schemeClr val="bg2"/>
                                                    </a:solidFill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400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en-CA" sz="2400" i="1">
                                                    <a:solidFill>
                                                      <a:schemeClr val="bg2"/>
                                                    </a:solidFill>
                                                    <a:latin typeface="Cambria Math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CA" sz="2400" i="1">
                                                    <a:solidFill>
                                                      <a:schemeClr val="bg2"/>
                                                    </a:solidFill>
                                                    <a:latin typeface="Cambria Math"/>
                                                  </a:rPr>
                                                  <m:t>𝜇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CA" sz="2400" i="1">
                                                    <a:solidFill>
                                                      <a:schemeClr val="bg2"/>
                                                    </a:solidFill>
                                                    <a:latin typeface="Cambria Math"/>
                                                  </a:rPr>
                                                  <m:t>𝑛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CA" sz="2400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/>
                                              </a:rPr>
                                              <m:t>,</m:t>
                                            </m:r>
                                            <m:r>
                                              <a:rPr lang="en-CA" sz="2400" i="1">
                                                <a:solidFill>
                                                  <a:schemeClr val="bg2"/>
                                                </a:solidFill>
                                                <a:latin typeface="Cambria Math"/>
                                              </a:rPr>
                                              <m:t>𝜀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lang="en-CA" sz="2400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/>
                                          </a:rPr>
                                          <m:t>𝑛</m:t>
                                        </m:r>
                                      </m:den>
                                    </m:f>
                                  </m:e>
                                </m:func>
                              </m:oMath>
                            </m:oMathPara>
                          </a14:m>
                          <a:endParaRPr lang="en-US" sz="2400" dirty="0">
                            <a:solidFill>
                              <a:schemeClr val="bg2"/>
                            </a:solidFill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</a:tr>
                  <a:tr h="104176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400" b="1" dirty="0" smtClean="0">
                              <a:solidFill>
                                <a:schemeClr val="bg2"/>
                              </a:solidFill>
                              <a:latin typeface="Calibri" pitchFamily="34" charset="0"/>
                            </a:rPr>
                            <a:t>Compression?</a:t>
                          </a:r>
                          <a:endParaRPr lang="en-US" sz="2400" b="1" dirty="0">
                            <a:solidFill>
                              <a:schemeClr val="bg2"/>
                            </a:solidFill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2400" dirty="0" smtClean="0">
                              <a:solidFill>
                                <a:schemeClr val="bg2"/>
                              </a:solidFill>
                              <a:latin typeface="Calibri" pitchFamily="34" charset="0"/>
                            </a:rPr>
                            <a:t>Huffman:</a:t>
                          </a:r>
                          <a:r>
                            <a:rPr lang="en-CA" sz="2400" baseline="0" dirty="0" smtClean="0">
                              <a:solidFill>
                                <a:schemeClr val="bg2"/>
                              </a:solidFill>
                              <a:latin typeface="Calibri" pitchFamily="34" charset="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CA" sz="2400" b="0" i="1" baseline="0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CA" sz="2400" b="0" i="1" baseline="0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baseline="0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CA" sz="2400" b="0" i="1" baseline="0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≤</m:t>
                              </m:r>
                              <m:r>
                                <a:rPr lang="en-CA" sz="2400" b="0" i="1" baseline="0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CA" sz="2400" b="0" i="1" baseline="0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CA" sz="2400" b="0" i="1" baseline="0" smtClean="0">
                                      <a:solidFill>
                                        <a:schemeClr val="bg2"/>
                                      </a:solidFill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CA" sz="2400" b="0" i="1" baseline="0" smtClean="0">
                                  <a:solidFill>
                                    <a:schemeClr val="bg2"/>
                                  </a:solidFill>
                                  <a:latin typeface="Cambria Math"/>
                                </a:rPr>
                                <m:t>+1</m:t>
                              </m:r>
                            </m:oMath>
                          </a14:m>
                          <a:endParaRPr lang="en-US" sz="2400" dirty="0">
                            <a:solidFill>
                              <a:schemeClr val="bg2"/>
                            </a:solidFill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b="1" dirty="0" smtClean="0">
                              <a:solidFill>
                                <a:schemeClr val="bg2"/>
                              </a:solidFill>
                              <a:latin typeface="Calibri" pitchFamily="34" charset="0"/>
                            </a:rPr>
                            <a:t>???!</a:t>
                          </a:r>
                          <a:endParaRPr lang="en-US" sz="3200" b="1" dirty="0">
                            <a:solidFill>
                              <a:schemeClr val="bg2"/>
                            </a:solidFill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47420657"/>
                  </p:ext>
                </p:extLst>
              </p:nvPr>
            </p:nvGraphicFramePr>
            <p:xfrm>
              <a:off x="783770" y="1867988"/>
              <a:ext cx="7824654" cy="4167052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608218"/>
                    <a:gridCol w="2608218"/>
                    <a:gridCol w="2608218"/>
                  </a:tblGrid>
                  <a:tr h="1041763">
                    <a:tc>
                      <a:txBody>
                        <a:bodyPr/>
                        <a:lstStyle/>
                        <a:p>
                          <a:endParaRPr lang="en-US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 smtClean="0">
                              <a:latin typeface="Calibri" pitchFamily="34" charset="0"/>
                            </a:rPr>
                            <a:t>Entropy</a:t>
                          </a:r>
                          <a:endParaRPr lang="en-US" sz="3200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 smtClean="0">
                              <a:latin typeface="Calibri" pitchFamily="34" charset="0"/>
                            </a:rPr>
                            <a:t>IC</a:t>
                          </a:r>
                          <a:endParaRPr lang="en-US" sz="3200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</a:tr>
                  <a:tr h="104176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800" b="1" dirty="0" smtClean="0">
                              <a:latin typeface="Calibri" pitchFamily="34" charset="0"/>
                            </a:rPr>
                            <a:t>Additive</a:t>
                          </a:r>
                          <a:r>
                            <a:rPr lang="en-CA" sz="2800" b="1" baseline="0" dirty="0" smtClean="0">
                              <a:latin typeface="Calibri" pitchFamily="34" charset="0"/>
                            </a:rPr>
                            <a:t>?</a:t>
                          </a:r>
                          <a:endParaRPr lang="en-US" sz="2800" b="1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 smtClean="0">
                              <a:latin typeface="Calibri" pitchFamily="34" charset="0"/>
                            </a:rPr>
                            <a:t>Yes</a:t>
                          </a:r>
                          <a:endParaRPr lang="en-US" sz="3200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dirty="0" smtClean="0">
                              <a:latin typeface="Calibri" pitchFamily="34" charset="0"/>
                            </a:rPr>
                            <a:t>Yes</a:t>
                          </a:r>
                          <a:endParaRPr lang="en-US" sz="3200" dirty="0"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</a:tr>
                  <a:tr h="104176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400" b="1" dirty="0" smtClean="0">
                              <a:solidFill>
                                <a:schemeClr val="bg2"/>
                              </a:solidFill>
                              <a:latin typeface="Calibri" pitchFamily="34" charset="0"/>
                            </a:rPr>
                            <a:t>Operationalized</a:t>
                          </a:r>
                          <a:endParaRPr lang="en-US" sz="2400" b="1" dirty="0">
                            <a:solidFill>
                              <a:schemeClr val="bg2"/>
                            </a:solidFill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468" t="-200000" r="-100468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200000" t="-200000" r="-234" b="-100000"/>
                          </a:stretch>
                        </a:blipFill>
                      </a:tcPr>
                    </a:tc>
                  </a:tr>
                  <a:tr h="1041763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CA" sz="2400" b="1" dirty="0" smtClean="0">
                              <a:solidFill>
                                <a:schemeClr val="bg2"/>
                              </a:solidFill>
                              <a:latin typeface="Calibri" pitchFamily="34" charset="0"/>
                            </a:rPr>
                            <a:t>Compression?</a:t>
                          </a:r>
                          <a:endParaRPr lang="en-US" sz="2400" b="1" dirty="0">
                            <a:solidFill>
                              <a:schemeClr val="bg2"/>
                            </a:solidFill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1">
                          <a:blip r:embed="rId2"/>
                          <a:stretch>
                            <a:fillRect l="-100468" t="-300000" r="-1004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A" sz="3200" b="1" dirty="0" smtClean="0">
                              <a:solidFill>
                                <a:schemeClr val="bg2"/>
                              </a:solidFill>
                              <a:latin typeface="Calibri" pitchFamily="34" charset="0"/>
                            </a:rPr>
                            <a:t>???!</a:t>
                          </a:r>
                          <a:endParaRPr lang="en-US" sz="3200" b="1" dirty="0">
                            <a:solidFill>
                              <a:schemeClr val="bg2"/>
                            </a:solidFill>
                            <a:latin typeface="Calibri" pitchFamily="34" charset="0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3484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Can interactive communication be compressed?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8010" y="1981200"/>
                <a:ext cx="8569235" cy="4114800"/>
              </a:xfrm>
            </p:spPr>
            <p:txBody>
              <a:bodyPr/>
              <a:lstStyle/>
              <a:p>
                <a:r>
                  <a:rPr lang="en-CA" dirty="0" smtClean="0"/>
                  <a:t>Is it true that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≤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𝑂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(1)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?</a:t>
                </a:r>
              </a:p>
              <a:p>
                <a:r>
                  <a:rPr lang="en-CA" dirty="0" smtClean="0"/>
                  <a:t>Less ambitiously: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𝐶𝐶</m:t>
                      </m:r>
                      <m:d>
                        <m:d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𝑂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𝜀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)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𝑂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𝐼𝐶</m:t>
                          </m:r>
                          <m:d>
                            <m:d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𝐹</m:t>
                              </m:r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,</m:t>
                              </m:r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𝜀</m:t>
                              </m:r>
                            </m:e>
                          </m:d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?</m:t>
                      </m:r>
                    </m:oMath>
                  </m:oMathPara>
                </a14:m>
                <a:endParaRPr lang="en-CA" b="0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(Almost) equivalently: Given a protocol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</m:oMath>
                </a14:m>
                <a:r>
                  <a:rPr lang="en-US" dirty="0" smtClean="0"/>
                  <a:t>, can Alice and Bob simulate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 using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</m:e>
                    </m:d>
                  </m:oMath>
                </a14:m>
                <a:r>
                  <a:rPr lang="en-US" dirty="0" smtClean="0"/>
                  <a:t> communication?</a:t>
                </a:r>
              </a:p>
              <a:p>
                <a:r>
                  <a:rPr lang="en-CA" dirty="0" smtClean="0"/>
                  <a:t>Not known in general…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8010" y="1981200"/>
                <a:ext cx="8569235" cy="4114800"/>
              </a:xfrm>
              <a:blipFill rotWithShape="1">
                <a:blip r:embed="rId2"/>
                <a:stretch>
                  <a:fillRect l="-1922" t="-2074" r="-26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9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sum theorems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8194" y="1759132"/>
                <a:ext cx="8778240" cy="4114800"/>
              </a:xfrm>
            </p:spPr>
            <p:txBody>
              <a:bodyPr/>
              <a:lstStyle/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 be any functionality. 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be the cost of implementing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baseline="30000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be the functionality of implementing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 smtClean="0"/>
                  <a:t> independent copies of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 smtClean="0"/>
              </a:p>
              <a:p>
                <a:r>
                  <a:rPr lang="en-US" dirty="0" smtClean="0"/>
                  <a:t>The direct sum problem:</a:t>
                </a:r>
              </a:p>
              <a:p>
                <a:pPr algn="ctr">
                  <a:buNone/>
                </a:pPr>
                <a:r>
                  <a:rPr lang="en-US" dirty="0" smtClean="0"/>
                  <a:t>“Does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 ≈ 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∙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?”</a:t>
                </a:r>
              </a:p>
              <a:p>
                <a:r>
                  <a:rPr lang="en-US" dirty="0" smtClean="0"/>
                  <a:t>In most cases it is obvious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)≤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∙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8194" y="1759132"/>
                <a:ext cx="8778240" cy="4114800"/>
              </a:xfrm>
              <a:blipFill rotWithShape="1">
                <a:blip r:embed="rId2"/>
                <a:stretch>
                  <a:fillRect l="-1875" t="-2074" r="-1458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sum – randomized communication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2069" y="2675068"/>
                <a:ext cx="8458200" cy="3146612"/>
              </a:xfrm>
            </p:spPr>
            <p:txBody>
              <a:bodyPr/>
              <a:lstStyle/>
              <a:p>
                <a:r>
                  <a:rPr lang="en-US" dirty="0" smtClean="0"/>
                  <a:t>Is it true that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baseline="30000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baseline="30000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 = </m:t>
                    </m:r>
                    <m:r>
                      <m:rPr>
                        <m:sty m:val="p"/>
                      </m:rPr>
                      <a:rPr lang="el-GR" i="0" dirty="0" smtClean="0">
                        <a:solidFill>
                          <a:schemeClr val="tx2"/>
                        </a:solidFill>
                        <a:latin typeface="Cambria Math"/>
                      </a:rPr>
                      <m:t>Ω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∙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?</a:t>
                </a:r>
              </a:p>
              <a:p>
                <a:r>
                  <a:rPr lang="en-US" dirty="0" smtClean="0"/>
                  <a:t>Is it true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baseline="30000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 = </m:t>
                    </m:r>
                    <m:r>
                      <m:rPr>
                        <m:sty m:val="p"/>
                      </m:rPr>
                      <a:rPr lang="el-GR" i="0" dirty="0" smtClean="0">
                        <a:solidFill>
                          <a:schemeClr val="tx2"/>
                        </a:solidFill>
                        <a:latin typeface="Cambria Math"/>
                      </a:rPr>
                      <m:t>Ω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∙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069" y="2675068"/>
                <a:ext cx="8458200" cy="3146612"/>
              </a:xfrm>
              <a:blipFill rotWithShape="1">
                <a:blip r:embed="rId2"/>
                <a:stretch>
                  <a:fillRect l="-1873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75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 product – randomized communication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2069" y="2675068"/>
                <a:ext cx="8458200" cy="3146612"/>
              </a:xfrm>
            </p:spPr>
            <p:txBody>
              <a:bodyPr/>
              <a:lstStyle/>
              <a:p>
                <a:r>
                  <a:rPr lang="en-US" dirty="0" smtClean="0"/>
                  <a:t>Direct sum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baseline="30000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baseline="30000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 = </m:t>
                    </m:r>
                    <m:r>
                      <m:rPr>
                        <m:sty m:val="p"/>
                      </m:rPr>
                      <a:rPr lang="el-GR" i="0" dirty="0" smtClean="0">
                        <a:solidFill>
                          <a:schemeClr val="tx2"/>
                        </a:solidFill>
                        <a:latin typeface="Cambria Math"/>
                      </a:rPr>
                      <m:t>Ω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∙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?</a:t>
                </a:r>
              </a:p>
              <a:p>
                <a:r>
                  <a:rPr lang="en-CA" dirty="0" smtClean="0"/>
                  <a:t>Direct product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baseline="30000" dirty="0" err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baseline="30000" dirty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CA" b="0" i="1" baseline="30000" dirty="0" smtClean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(1−</m:t>
                        </m:r>
                        <m: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  <m: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e>
                      <m:sup>
                        <m: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) = </m:t>
                    </m:r>
                    <m:r>
                      <m:rPr>
                        <m:sty m:val="p"/>
                      </m:rPr>
                      <a:rPr lang="el-GR" dirty="0">
                        <a:solidFill>
                          <a:schemeClr val="tx2"/>
                        </a:solidFill>
                        <a:latin typeface="Cambria Math"/>
                      </a:rPr>
                      <m:t>Ω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∙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))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?</a:t>
                </a:r>
              </a:p>
              <a:p>
                <a:pPr marL="0" indent="0">
                  <a:buNone/>
                </a:pPr>
                <a:endParaRPr lang="en-US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2069" y="2675068"/>
                <a:ext cx="8458200" cy="3146612"/>
              </a:xfrm>
              <a:blipFill rotWithShape="1">
                <a:blip r:embed="rId2"/>
                <a:stretch>
                  <a:fillRect l="-1873" t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7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Direct sum for randomized CC and interactive compression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CA" dirty="0" smtClean="0"/>
                  <a:t>Direct sum:</a:t>
                </a:r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baseline="30000" dirty="0" err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baseline="30000" dirty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) = </m:t>
                    </m:r>
                    <m:r>
                      <m:rPr>
                        <m:sty m:val="p"/>
                      </m:rPr>
                      <a:rPr lang="el-GR" dirty="0">
                        <a:solidFill>
                          <a:schemeClr val="tx2"/>
                        </a:solidFill>
                        <a:latin typeface="Cambria Math"/>
                      </a:rPr>
                      <m:t>Ω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∙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))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pPr marL="0" indent="0">
                  <a:buNone/>
                </a:pPr>
                <a:r>
                  <a:rPr lang="en-CA" dirty="0" smtClean="0"/>
                  <a:t>In the limit:</a:t>
                </a:r>
              </a:p>
              <a:p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⋅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) = </m:t>
                    </m:r>
                    <m:r>
                      <m:rPr>
                        <m:sty m:val="p"/>
                      </m:rPr>
                      <a:rPr lang="el-GR" dirty="0">
                        <a:solidFill>
                          <a:schemeClr val="tx2"/>
                        </a:solidFill>
                        <a:latin typeface="Cambria Math"/>
                      </a:rPr>
                      <m:t>Ω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∙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))</m:t>
                    </m:r>
                  </m:oMath>
                </a14:m>
                <a:r>
                  <a:rPr lang="en-US" dirty="0"/>
                  <a:t>?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CA" dirty="0" smtClean="0"/>
                  <a:t>Interactive compression:</a:t>
                </a:r>
              </a:p>
              <a:p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𝑂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 smtClean="0"/>
                  <a:t>?</a:t>
                </a:r>
              </a:p>
              <a:p>
                <a:pPr marL="0" indent="0">
                  <a:buNone/>
                </a:pPr>
                <a:r>
                  <a:rPr lang="en-CA" dirty="0" smtClean="0"/>
                  <a:t>Same question!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039" t="-1926" b="-4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4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The big picture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496385" y="5172891"/>
                <a:ext cx="2599508" cy="113646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𝐶𝐶</m:t>
                      </m:r>
                      <m:r>
                        <a:rPr lang="en-CA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(</m:t>
                      </m:r>
                      <m:r>
                        <a:rPr lang="en-CA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𝐹</m:t>
                      </m:r>
                      <m:r>
                        <a:rPr lang="en-CA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 </m:t>
                      </m:r>
                      <m:r>
                        <a:rPr lang="en-CA" sz="32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𝜇</m:t>
                      </m:r>
                      <m:r>
                        <a:rPr lang="en-CA" sz="32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</m:t>
                      </m:r>
                      <m:r>
                        <a:rPr lang="el-GR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𝜀</m:t>
                      </m:r>
                      <m:r>
                        <a:rPr lang="en-CA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)</m:t>
                      </m:r>
                    </m:oMath>
                  </m:oMathPara>
                </a14:m>
                <a:endParaRPr lang="en-CA" sz="32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5" y="5172891"/>
                <a:ext cx="2599508" cy="1136469"/>
              </a:xfrm>
              <a:prstGeom prst="round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>
                <a:solidFill>
                  <a:schemeClr val="bg2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/>
              <p:cNvSpPr/>
              <p:nvPr/>
            </p:nvSpPr>
            <p:spPr>
              <a:xfrm>
                <a:off x="5416736" y="5172889"/>
                <a:ext cx="2995744" cy="113646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𝐶𝐶</m:t>
                      </m:r>
                      <m:r>
                        <a:rPr lang="en-US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(</m:t>
                      </m:r>
                      <m:r>
                        <a:rPr lang="en-US" sz="3200" i="1" dirty="0" err="1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𝐹</m:t>
                      </m:r>
                      <m:r>
                        <a:rPr lang="en-US" sz="3200" i="1" baseline="30000" dirty="0" err="1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𝑛</m:t>
                      </m:r>
                      <m:r>
                        <a:rPr lang="en-US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3200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sz="3200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CA" sz="3200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CA" sz="3200" i="1" dirty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</m:t>
                      </m:r>
                      <m:r>
                        <a:rPr lang="el-GR" sz="3200" i="1" dirty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𝜀</m:t>
                      </m:r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)/</m:t>
                      </m:r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𝑛</m:t>
                      </m:r>
                    </m:oMath>
                  </m:oMathPara>
                </a14:m>
                <a:endParaRPr lang="en-CA" sz="32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736" y="5172889"/>
                <a:ext cx="2995744" cy="1136469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bg2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/>
              <p:cNvSpPr/>
              <p:nvPr/>
            </p:nvSpPr>
            <p:spPr>
              <a:xfrm>
                <a:off x="496385" y="2255520"/>
                <a:ext cx="2599508" cy="113646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𝐼</m:t>
                      </m:r>
                      <m:r>
                        <a:rPr lang="en-CA" sz="32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𝐶</m:t>
                      </m:r>
                      <m:r>
                        <a:rPr lang="en-CA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(</m:t>
                      </m:r>
                      <m:r>
                        <a:rPr lang="en-CA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𝐹</m:t>
                      </m:r>
                      <m:r>
                        <a:rPr lang="en-CA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 </m:t>
                      </m:r>
                      <m:r>
                        <a:rPr lang="en-CA" sz="32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𝜇</m:t>
                      </m:r>
                      <m:r>
                        <a:rPr lang="en-CA" sz="32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</m:t>
                      </m:r>
                      <m:r>
                        <a:rPr lang="el-GR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𝜀</m:t>
                      </m:r>
                      <m:r>
                        <a:rPr lang="en-CA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)</m:t>
                      </m:r>
                    </m:oMath>
                  </m:oMathPara>
                </a14:m>
                <a:endParaRPr lang="en-CA" sz="32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85" y="2255520"/>
                <a:ext cx="2599508" cy="1136469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solidFill>
                  <a:schemeClr val="bg2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/>
              <p:cNvSpPr/>
              <p:nvPr/>
            </p:nvSpPr>
            <p:spPr>
              <a:xfrm>
                <a:off x="5416736" y="2255518"/>
                <a:ext cx="2995744" cy="1136469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𝐼</m:t>
                      </m:r>
                      <m:r>
                        <a:rPr lang="en-CA" sz="32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𝐶</m:t>
                      </m:r>
                      <m:r>
                        <a:rPr lang="en-US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(</m:t>
                      </m:r>
                      <m:r>
                        <a:rPr lang="en-US" sz="3200" i="1" dirty="0" err="1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𝐹</m:t>
                      </m:r>
                      <m:r>
                        <a:rPr lang="en-US" sz="3200" i="1" baseline="30000" dirty="0" err="1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𝑛</m:t>
                      </m:r>
                      <m:r>
                        <a:rPr lang="en-US" sz="320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</m:t>
                      </m:r>
                      <m:sSup>
                        <m:sSupPr>
                          <m:ctrlPr>
                            <a:rPr lang="en-US" sz="3200" i="1" dirty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sz="3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  <m:sup>
                          <m:r>
                            <a:rPr lang="en-CA" sz="3200" b="0" i="1" dirty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CA" sz="3200" b="0" i="1" dirty="0" smtClean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,</m:t>
                      </m:r>
                      <m:r>
                        <a:rPr lang="el-GR" sz="3200" i="1" dirty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𝜀</m:t>
                      </m:r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)/</m:t>
                      </m:r>
                      <m:r>
                        <a:rPr lang="en-US" sz="3200" i="1" dirty="0">
                          <a:solidFill>
                            <a:schemeClr val="tx2"/>
                          </a:solidFill>
                          <a:latin typeface="Cambria Math"/>
                          <a:cs typeface="Calibri" pitchFamily="34" charset="0"/>
                        </a:rPr>
                        <m:t>𝑛</m:t>
                      </m:r>
                    </m:oMath>
                  </m:oMathPara>
                </a14:m>
                <a:endParaRPr lang="en-CA" sz="3200" dirty="0">
                  <a:solidFill>
                    <a:schemeClr val="tx2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6736" y="2255518"/>
                <a:ext cx="2995744" cy="1136469"/>
              </a:xfrm>
              <a:prstGeom prst="round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>
                <a:solidFill>
                  <a:schemeClr val="bg2">
                    <a:lumMod val="65000"/>
                    <a:lumOff val="3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3095893" y="1508760"/>
            <a:ext cx="2320843" cy="1314995"/>
            <a:chOff x="3095893" y="1508760"/>
            <a:chExt cx="2320843" cy="1314995"/>
          </a:xfrm>
        </p:grpSpPr>
        <p:cxnSp>
          <p:nvCxnSpPr>
            <p:cNvPr id="10" name="Straight Arrow Connector 9"/>
            <p:cNvCxnSpPr>
              <a:stCxn id="7" idx="3"/>
              <a:endCxn id="8" idx="1"/>
            </p:cNvCxnSpPr>
            <p:nvPr/>
          </p:nvCxnSpPr>
          <p:spPr>
            <a:xfrm flipV="1">
              <a:off x="3095893" y="2823753"/>
              <a:ext cx="2320843" cy="2"/>
            </a:xfrm>
            <a:prstGeom prst="straightConnector1">
              <a:avLst/>
            </a:prstGeom>
            <a:ln w="76200">
              <a:solidFill>
                <a:schemeClr val="tx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095893" y="1508760"/>
              <a:ext cx="22381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latin typeface="Calibri" pitchFamily="34" charset="0"/>
                  <a:cs typeface="Calibri" pitchFamily="34" charset="0"/>
                </a:rPr>
                <a:t>additivity (=direct sum) for information</a:t>
              </a:r>
              <a:endParaRPr lang="en-CA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96898" y="3391985"/>
            <a:ext cx="2277283" cy="1780902"/>
            <a:chOff x="6696898" y="3391985"/>
            <a:chExt cx="2277283" cy="1780902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6696898" y="3391985"/>
              <a:ext cx="0" cy="1780902"/>
            </a:xfrm>
            <a:prstGeom prst="straightConnector1">
              <a:avLst/>
            </a:prstGeom>
            <a:ln w="76200">
              <a:solidFill>
                <a:schemeClr val="tx1">
                  <a:lumMod val="6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6716490" y="3682273"/>
              <a:ext cx="225769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latin typeface="Calibri" pitchFamily="34" charset="0"/>
                  <a:cs typeface="Calibri" pitchFamily="34" charset="0"/>
                </a:rPr>
                <a:t>information = amortized communication</a:t>
              </a:r>
              <a:endParaRPr lang="en-CA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41467" y="4757390"/>
            <a:ext cx="2429694" cy="983736"/>
            <a:chOff x="3041467" y="4757390"/>
            <a:chExt cx="2429694" cy="983736"/>
          </a:xfrm>
        </p:grpSpPr>
        <p:cxnSp>
          <p:nvCxnSpPr>
            <p:cNvPr id="20" name="Straight Arrow Connector 19"/>
            <p:cNvCxnSpPr>
              <a:stCxn id="5" idx="3"/>
              <a:endCxn id="6" idx="1"/>
            </p:cNvCxnSpPr>
            <p:nvPr/>
          </p:nvCxnSpPr>
          <p:spPr>
            <a:xfrm flipV="1">
              <a:off x="3095893" y="5741124"/>
              <a:ext cx="2320843" cy="2"/>
            </a:xfrm>
            <a:prstGeom prst="straightConnector1">
              <a:avLst/>
            </a:prstGeom>
            <a:ln w="76200">
              <a:solidFill>
                <a:schemeClr val="tx1">
                  <a:lumMod val="65000"/>
                </a:schemeClr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041467" y="4757390"/>
              <a:ext cx="24296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latin typeface="Calibri" pitchFamily="34" charset="0"/>
                  <a:cs typeface="Calibri" pitchFamily="34" charset="0"/>
                </a:rPr>
                <a:t>direct sum for communication?</a:t>
              </a:r>
              <a:endParaRPr lang="en-CA" dirty="0"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676401" y="3391989"/>
            <a:ext cx="2257691" cy="1780902"/>
            <a:chOff x="1676401" y="3391989"/>
            <a:chExt cx="2257691" cy="1780902"/>
          </a:xfrm>
        </p:grpSpPr>
        <p:cxnSp>
          <p:nvCxnSpPr>
            <p:cNvPr id="24" name="Straight Arrow Connector 23"/>
            <p:cNvCxnSpPr>
              <a:stCxn id="7" idx="2"/>
              <a:endCxn id="5" idx="0"/>
            </p:cNvCxnSpPr>
            <p:nvPr/>
          </p:nvCxnSpPr>
          <p:spPr>
            <a:xfrm>
              <a:off x="1796139" y="3391989"/>
              <a:ext cx="0" cy="1780902"/>
            </a:xfrm>
            <a:prstGeom prst="straightConnector1">
              <a:avLst/>
            </a:prstGeom>
            <a:ln w="76200">
              <a:solidFill>
                <a:schemeClr val="tx1">
                  <a:lumMod val="65000"/>
                </a:schemeClr>
              </a:solidFill>
              <a:prstDash val="sysDot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676401" y="3866938"/>
              <a:ext cx="22576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>
                  <a:latin typeface="Calibri" pitchFamily="34" charset="0"/>
                  <a:cs typeface="Calibri" pitchFamily="34" charset="0"/>
                </a:rPr>
                <a:t>interactive compression?</a:t>
              </a:r>
              <a:endParaRPr lang="en-CA" dirty="0">
                <a:latin typeface="Calibri" pitchFamily="34" charset="0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353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results for compression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1040" y="1630680"/>
                <a:ext cx="7879080" cy="48463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CA" dirty="0" smtClean="0"/>
                  <a:t>A protocol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𝜋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CA" dirty="0" smtClean="0"/>
                  <a:t>that has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bits of communication, conveys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bits of information over prior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 smtClean="0"/>
                  <a:t>, and works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rounds can be simulated:</a:t>
                </a:r>
              </a:p>
              <a:p>
                <a:r>
                  <a:rPr lang="en-CA" dirty="0" smtClean="0"/>
                  <a:t>Using</a:t>
                </a:r>
                <a:r>
                  <a:rPr lang="en-CA" dirty="0" smtClean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𝑂</m:t>
                        </m:r>
                      </m:e>
                    </m:acc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+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/>
                  <a:t> bits of communication.</a:t>
                </a:r>
              </a:p>
              <a:p>
                <a:r>
                  <a:rPr lang="en-CA" dirty="0" smtClean="0"/>
                  <a:t>Using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𝑂</m:t>
                        </m:r>
                      </m:e>
                    </m:acc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𝐼</m:t>
                            </m:r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⋅</m:t>
                            </m:r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</m:rad>
                      </m:e>
                    </m:d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bits of communication.</a:t>
                </a:r>
              </a:p>
              <a:p>
                <a:r>
                  <a:rPr lang="en-CA" dirty="0" smtClean="0"/>
                  <a:t>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𝑂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 bits of communication. </a:t>
                </a:r>
              </a:p>
              <a:p>
                <a:r>
                  <a:rPr lang="en-CA" dirty="0" smtClean="0"/>
                  <a:t>If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, </a:t>
                </a:r>
                <a:r>
                  <a:rPr lang="en-US" dirty="0" smtClean="0"/>
                  <a:t>then using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𝑂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func>
                      <m:func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polylog</m:t>
                        </m:r>
                      </m:fNam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bits of communication.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40" y="1630680"/>
                <a:ext cx="7879080" cy="4846320"/>
              </a:xfrm>
              <a:blipFill rotWithShape="1">
                <a:blip r:embed="rId2"/>
                <a:stretch>
                  <a:fillRect l="-2011" t="-1509" r="-1160"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436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⊕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⊕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⊕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CA" dirty="0" smtClean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∈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𝑈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{0,1}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CA" dirty="0" smtClean="0"/>
                  <a:t>Then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=4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;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=5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;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=1=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</m:oMath>
                </a14:m>
                <a:endParaRPr lang="en-CA" b="0" dirty="0" smtClean="0">
                  <a:solidFill>
                    <a:schemeClr val="tx2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=2=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−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7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Their direct sum counterparts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01040" y="1630680"/>
                <a:ext cx="7879080" cy="484632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baseline="30000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baseline="30000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 = </m:t>
                    </m:r>
                    <m:acc>
                      <m:accPr>
                        <m:chr m:val="̃"/>
                        <m:ctrlPr>
                          <a:rPr lang="en-US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 b="0" i="0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1/2</m:t>
                        </m:r>
                      </m:sup>
                    </m:sSup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∙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)).</m:t>
                    </m:r>
                  </m:oMath>
                </a14:m>
                <a:endParaRPr lang="en-US" u="sng" dirty="0" smtClean="0"/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baseline="30000" dirty="0" err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) = </m:t>
                    </m:r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sSup>
                      <m:sSupPr>
                        <m:ctrlPr>
                          <a:rPr lang="en-CA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CA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  <m:sup>
                        <m:r>
                          <a:rPr lang="en-CA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1/2</m:t>
                        </m:r>
                      </m:sup>
                    </m:sSup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∙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)).</m:t>
                    </m:r>
                  </m:oMath>
                </a14:m>
                <a:endParaRPr lang="en-US" u="sng" dirty="0" smtClean="0"/>
              </a:p>
              <a:p>
                <a:pPr marL="0" indent="0">
                  <a:buNone/>
                </a:pPr>
                <a:r>
                  <a:rPr lang="en-CA" dirty="0" smtClean="0"/>
                  <a:t>For product distributions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baseline="30000" dirty="0" err="1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baseline="30000" dirty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) = </m:t>
                    </m:r>
                    <m:acc>
                      <m:accPr>
                        <m:chr m:val="̃"/>
                        <m:ctrlPr>
                          <a:rPr lang="en-US" i="1" dirty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CA" dirty="0">
                            <a:solidFill>
                              <a:schemeClr val="tx2"/>
                            </a:solidFill>
                            <a:latin typeface="Cambria Math"/>
                          </a:rPr>
                          <m:t>Ω</m:t>
                        </m:r>
                      </m:e>
                    </m:acc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∙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US" i="1" dirty="0">
                        <a:solidFill>
                          <a:schemeClr val="tx2"/>
                        </a:solidFill>
                        <a:latin typeface="Cambria Math"/>
                      </a:rPr>
                      <m:t>)).</m:t>
                    </m:r>
                  </m:oMath>
                </a14:m>
                <a:endParaRPr lang="en-US" u="sng" dirty="0" smtClean="0"/>
              </a:p>
              <a:p>
                <a:pPr marL="0" indent="0">
                  <a:buNone/>
                </a:pPr>
                <a:r>
                  <a:rPr lang="en-CA" dirty="0" smtClean="0"/>
                  <a:t>When the number of rounds is bounded by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≪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CA" dirty="0" smtClean="0"/>
                  <a:t>, a direct sum theorem holds.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40" y="1630680"/>
                <a:ext cx="7879080" cy="4846320"/>
              </a:xfrm>
              <a:blipFill rotWithShape="1">
                <a:blip r:embed="rId2"/>
                <a:stretch>
                  <a:fillRect l="-1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7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Direct product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4320" y="1996440"/>
                <a:ext cx="8747760" cy="4114800"/>
              </a:xfrm>
            </p:spPr>
            <p:txBody>
              <a:bodyPr/>
              <a:lstStyle/>
              <a:p>
                <a:r>
                  <a:rPr lang="en-CA" dirty="0" smtClean="0"/>
                  <a:t>The best one can hope for is a statement of the type: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𝐶</m:t>
                      </m:r>
                      <m:r>
                        <a:rPr lang="en-CA" i="1" dirty="0">
                          <a:solidFill>
                            <a:schemeClr val="tx2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dirty="0" err="1">
                          <a:solidFill>
                            <a:schemeClr val="tx2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i="1" baseline="30000" dirty="0" err="1">
                          <a:solidFill>
                            <a:schemeClr val="tx2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l-GR" i="1" dirty="0">
                          <a:solidFill>
                            <a:schemeClr val="tx2"/>
                          </a:solidFill>
                          <a:latin typeface="Cambria Math"/>
                        </a:rPr>
                        <m:t>𝜇</m:t>
                      </m:r>
                      <m:r>
                        <a:rPr lang="en-US" i="1" baseline="30000" dirty="0">
                          <a:solidFill>
                            <a:schemeClr val="tx2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CA" b="0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1−</m:t>
                      </m:r>
                      <m:sSup>
                        <m:sSupPr>
                          <m:ctrlPr>
                            <a:rPr lang="en-CA" b="0" i="1" dirty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b="0" i="1" dirty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e>
                        <m:sup>
                          <m:r>
                            <a:rPr lang="en-CA" b="0" i="1" dirty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CA" b="0" i="1" dirty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𝑂</m:t>
                          </m:r>
                          <m:d>
                            <m:dPr>
                              <m:ctrlPr>
                                <a:rPr lang="en-CA" b="0" i="1" dirty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CA" b="0" i="1" dirty="0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e>
                          </m:d>
                        </m:sup>
                      </m:sSup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) =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Ω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CA" b="0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∙</m:t>
                      </m:r>
                      <m:r>
                        <a:rPr lang="en-CA" b="0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l-GR" i="1" dirty="0">
                          <a:solidFill>
                            <a:schemeClr val="tx2"/>
                          </a:solidFill>
                          <a:latin typeface="Cambria Math"/>
                        </a:rPr>
                        <m:t>𝜇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CA" b="0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1/3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)).</m:t>
                      </m:r>
                    </m:oMath>
                  </m:oMathPara>
                </a14:m>
                <a:endParaRPr lang="en-US" u="sng" dirty="0" smtClean="0"/>
              </a:p>
              <a:p>
                <a:r>
                  <a:rPr lang="en-CA" dirty="0" smtClean="0"/>
                  <a:t>Can prove: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𝐶</m:t>
                      </m:r>
                      <m:r>
                        <a:rPr lang="en-CA" i="1" dirty="0">
                          <a:solidFill>
                            <a:schemeClr val="tx2"/>
                          </a:solidFill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US" i="1" baseline="30000" dirty="0" err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l-GR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US" i="1" baseline="30000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CA" i="1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CA" i="1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CA" i="1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CA" i="1" dirty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𝑂</m:t>
                              </m:r>
                              <m:d>
                                <m:dPr>
                                  <m:ctrlPr>
                                    <a:rPr lang="en-CA" i="1" dirty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CA" i="1" dirty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CA" b="0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̃"/>
                          <m:ctrlPr>
                            <a:rPr lang="en-US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CA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Ω</m:t>
                          </m:r>
                        </m:e>
                      </m:acc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CA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CA" i="1" dirty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CA" b="0" i="1" dirty="0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1/2</m:t>
                          </m:r>
                        </m:sup>
                      </m:sSup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∙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𝐶𝐶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𝐹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l-GR" i="1" dirty="0">
                          <a:solidFill>
                            <a:schemeClr val="tx2"/>
                          </a:solidFill>
                          <a:latin typeface="Cambria Math"/>
                        </a:rPr>
                        <m:t>𝜇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n-CA" b="0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1/3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)).</m:t>
                      </m:r>
                    </m:oMath>
                  </m:oMathPara>
                </a14:m>
                <a:endParaRPr lang="en-US" u="sng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320" y="1996440"/>
                <a:ext cx="8747760" cy="4114800"/>
              </a:xfrm>
              <a:blipFill rotWithShape="1">
                <a:blip r:embed="rId2"/>
                <a:stretch>
                  <a:fillRect l="-1812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67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240" y="609600"/>
            <a:ext cx="8412480" cy="1143000"/>
          </a:xfrm>
        </p:spPr>
        <p:txBody>
          <a:bodyPr/>
          <a:lstStyle/>
          <a:p>
            <a:r>
              <a:rPr lang="en-CA" dirty="0" smtClean="0"/>
              <a:t>Proof 2: Compressing a one-round protocol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4320" y="1981200"/>
                <a:ext cx="8473440" cy="4114800"/>
              </a:xfrm>
            </p:spPr>
            <p:txBody>
              <a:bodyPr/>
              <a:lstStyle/>
              <a:p>
                <a:r>
                  <a:rPr lang="en-CA" dirty="0" smtClean="0"/>
                  <a:t>Say Alice speaks: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𝑀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CA" b="0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Recall KL-divergence: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𝑀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 </m:t>
                      </m:r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𝑋𝑌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sub>
                      </m:sSub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 </m:t>
                      </m:r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𝐷</m:t>
                      </m:r>
                      <m:d>
                        <m:d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∥</m:t>
                          </m:r>
                          <m:sSub>
                            <m:sSub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𝑌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Bottom line:</a:t>
                </a:r>
              </a:p>
              <a:p>
                <a:pPr lvl="1"/>
                <a:r>
                  <a:rPr lang="en-CA" dirty="0" smtClean="0"/>
                  <a:t>Alice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CA" dirty="0" smtClean="0"/>
                  <a:t>; Bob has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CA" dirty="0" smtClean="0"/>
                  <a:t>;</a:t>
                </a:r>
              </a:p>
              <a:p>
                <a:pPr lvl="1"/>
                <a:r>
                  <a:rPr lang="en-CA" u="sng" dirty="0" smtClean="0"/>
                  <a:t>Goal</a:t>
                </a:r>
                <a:r>
                  <a:rPr lang="en-CA" dirty="0" smtClean="0"/>
                  <a:t>: sample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CA" dirty="0" smtClean="0"/>
                  <a:t> using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∼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𝐷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∥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CA" dirty="0" smtClean="0"/>
                  <a:t> communication.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320" y="1981200"/>
                <a:ext cx="8473440" cy="4114800"/>
              </a:xfrm>
              <a:blipFill rotWithShape="1">
                <a:blip r:embed="rId2"/>
                <a:stretch>
                  <a:fillRect l="-1871" t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60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5575"/>
            <a:ext cx="7772400" cy="1143000"/>
          </a:xfrm>
        </p:spPr>
        <p:txBody>
          <a:bodyPr/>
          <a:lstStyle/>
          <a:p>
            <a:r>
              <a:rPr lang="en-CA" dirty="0" smtClean="0"/>
              <a:t>The dart board</a:t>
            </a:r>
            <a:endParaRPr lang="en-US" dirty="0"/>
          </a:p>
        </p:txBody>
      </p:sp>
      <p:sp>
        <p:nvSpPr>
          <p:cNvPr id="5" name="Freeform 7"/>
          <p:cNvSpPr>
            <a:spLocks noChangeAspect="1"/>
          </p:cNvSpPr>
          <p:nvPr/>
        </p:nvSpPr>
        <p:spPr bwMode="auto">
          <a:xfrm>
            <a:off x="4448176" y="4970462"/>
            <a:ext cx="4221163" cy="900113"/>
          </a:xfrm>
          <a:custGeom>
            <a:avLst/>
            <a:gdLst/>
            <a:ahLst/>
            <a:cxnLst>
              <a:cxn ang="0">
                <a:pos x="4" y="378"/>
              </a:cxn>
              <a:cxn ang="0">
                <a:pos x="1592" y="378"/>
              </a:cxn>
              <a:cxn ang="0">
                <a:pos x="1773" y="378"/>
              </a:cxn>
              <a:cxn ang="0">
                <a:pos x="1773" y="197"/>
              </a:cxn>
              <a:cxn ang="0">
                <a:pos x="1728" y="151"/>
              </a:cxn>
              <a:cxn ang="0">
                <a:pos x="1696" y="159"/>
              </a:cxn>
              <a:cxn ang="0">
                <a:pos x="1648" y="221"/>
              </a:cxn>
              <a:cxn ang="0">
                <a:pos x="1553" y="317"/>
              </a:cxn>
              <a:cxn ang="0">
                <a:pos x="1514" y="268"/>
              </a:cxn>
              <a:cxn ang="0">
                <a:pos x="1347" y="221"/>
              </a:cxn>
              <a:cxn ang="0">
                <a:pos x="1255" y="209"/>
              </a:cxn>
              <a:cxn ang="0">
                <a:pos x="1155" y="209"/>
              </a:cxn>
              <a:cxn ang="0">
                <a:pos x="1053" y="269"/>
              </a:cxn>
              <a:cxn ang="0">
                <a:pos x="946" y="9"/>
              </a:cxn>
              <a:cxn ang="0">
                <a:pos x="883" y="57"/>
              </a:cxn>
              <a:cxn ang="0">
                <a:pos x="835" y="117"/>
              </a:cxn>
              <a:cxn ang="0">
                <a:pos x="759" y="179"/>
              </a:cxn>
              <a:cxn ang="0">
                <a:pos x="687" y="17"/>
              </a:cxn>
              <a:cxn ang="0">
                <a:pos x="599" y="80"/>
              </a:cxn>
              <a:cxn ang="0">
                <a:pos x="544" y="25"/>
              </a:cxn>
              <a:cxn ang="0">
                <a:pos x="449" y="41"/>
              </a:cxn>
              <a:cxn ang="0">
                <a:pos x="410" y="96"/>
              </a:cxn>
              <a:cxn ang="0">
                <a:pos x="378" y="143"/>
              </a:cxn>
              <a:cxn ang="0">
                <a:pos x="370" y="167"/>
              </a:cxn>
              <a:cxn ang="0">
                <a:pos x="276" y="183"/>
              </a:cxn>
              <a:cxn ang="0">
                <a:pos x="228" y="206"/>
              </a:cxn>
              <a:cxn ang="0">
                <a:pos x="149" y="277"/>
              </a:cxn>
              <a:cxn ang="0">
                <a:pos x="110" y="270"/>
              </a:cxn>
              <a:cxn ang="0">
                <a:pos x="94" y="222"/>
              </a:cxn>
              <a:cxn ang="0">
                <a:pos x="63" y="175"/>
              </a:cxn>
              <a:cxn ang="0">
                <a:pos x="0" y="120"/>
              </a:cxn>
              <a:cxn ang="0">
                <a:pos x="4" y="378"/>
              </a:cxn>
            </a:cxnLst>
            <a:rect l="0" t="0" r="r" b="b"/>
            <a:pathLst>
              <a:path w="1773" h="378">
                <a:moveTo>
                  <a:pt x="4" y="378"/>
                </a:moveTo>
                <a:lnTo>
                  <a:pt x="1592" y="378"/>
                </a:lnTo>
                <a:lnTo>
                  <a:pt x="1773" y="378"/>
                </a:lnTo>
                <a:lnTo>
                  <a:pt x="1773" y="197"/>
                </a:lnTo>
                <a:cubicBezTo>
                  <a:pt x="1758" y="182"/>
                  <a:pt x="1747" y="160"/>
                  <a:pt x="1728" y="151"/>
                </a:cubicBezTo>
                <a:cubicBezTo>
                  <a:pt x="1718" y="146"/>
                  <a:pt x="1707" y="160"/>
                  <a:pt x="1696" y="159"/>
                </a:cubicBezTo>
                <a:cubicBezTo>
                  <a:pt x="1661" y="155"/>
                  <a:pt x="1683" y="226"/>
                  <a:pt x="1648" y="221"/>
                </a:cubicBezTo>
                <a:cubicBezTo>
                  <a:pt x="1597" y="188"/>
                  <a:pt x="1585" y="351"/>
                  <a:pt x="1553" y="317"/>
                </a:cubicBezTo>
                <a:cubicBezTo>
                  <a:pt x="1515" y="299"/>
                  <a:pt x="1532" y="280"/>
                  <a:pt x="1514" y="268"/>
                </a:cubicBezTo>
                <a:cubicBezTo>
                  <a:pt x="1469" y="270"/>
                  <a:pt x="1392" y="217"/>
                  <a:pt x="1347" y="221"/>
                </a:cubicBezTo>
                <a:cubicBezTo>
                  <a:pt x="1300" y="225"/>
                  <a:pt x="1301" y="196"/>
                  <a:pt x="1255" y="209"/>
                </a:cubicBezTo>
                <a:cubicBezTo>
                  <a:pt x="1215" y="236"/>
                  <a:pt x="1194" y="234"/>
                  <a:pt x="1155" y="209"/>
                </a:cubicBezTo>
                <a:cubicBezTo>
                  <a:pt x="1136" y="181"/>
                  <a:pt x="1081" y="288"/>
                  <a:pt x="1053" y="269"/>
                </a:cubicBezTo>
                <a:cubicBezTo>
                  <a:pt x="1021" y="220"/>
                  <a:pt x="1010" y="1"/>
                  <a:pt x="946" y="9"/>
                </a:cubicBezTo>
                <a:cubicBezTo>
                  <a:pt x="926" y="40"/>
                  <a:pt x="910" y="34"/>
                  <a:pt x="883" y="57"/>
                </a:cubicBezTo>
                <a:cubicBezTo>
                  <a:pt x="844" y="89"/>
                  <a:pt x="884" y="101"/>
                  <a:pt x="835" y="117"/>
                </a:cubicBezTo>
                <a:cubicBezTo>
                  <a:pt x="827" y="125"/>
                  <a:pt x="770" y="177"/>
                  <a:pt x="759" y="179"/>
                </a:cubicBezTo>
                <a:cubicBezTo>
                  <a:pt x="754" y="183"/>
                  <a:pt x="714" y="34"/>
                  <a:pt x="687" y="17"/>
                </a:cubicBezTo>
                <a:cubicBezTo>
                  <a:pt x="660" y="0"/>
                  <a:pt x="623" y="79"/>
                  <a:pt x="599" y="80"/>
                </a:cubicBezTo>
                <a:cubicBezTo>
                  <a:pt x="580" y="53"/>
                  <a:pt x="576" y="36"/>
                  <a:pt x="544" y="25"/>
                </a:cubicBezTo>
                <a:cubicBezTo>
                  <a:pt x="512" y="29"/>
                  <a:pt x="472" y="18"/>
                  <a:pt x="449" y="41"/>
                </a:cubicBezTo>
                <a:cubicBezTo>
                  <a:pt x="433" y="57"/>
                  <a:pt x="426" y="80"/>
                  <a:pt x="410" y="96"/>
                </a:cubicBezTo>
                <a:cubicBezTo>
                  <a:pt x="391" y="153"/>
                  <a:pt x="418" y="84"/>
                  <a:pt x="378" y="143"/>
                </a:cubicBezTo>
                <a:cubicBezTo>
                  <a:pt x="373" y="150"/>
                  <a:pt x="376" y="161"/>
                  <a:pt x="370" y="167"/>
                </a:cubicBezTo>
                <a:cubicBezTo>
                  <a:pt x="348" y="190"/>
                  <a:pt x="308" y="179"/>
                  <a:pt x="276" y="183"/>
                </a:cubicBezTo>
                <a:cubicBezTo>
                  <a:pt x="261" y="188"/>
                  <a:pt x="239" y="193"/>
                  <a:pt x="228" y="206"/>
                </a:cubicBezTo>
                <a:cubicBezTo>
                  <a:pt x="185" y="255"/>
                  <a:pt x="212" y="259"/>
                  <a:pt x="149" y="277"/>
                </a:cubicBezTo>
                <a:cubicBezTo>
                  <a:pt x="136" y="275"/>
                  <a:pt x="119" y="279"/>
                  <a:pt x="110" y="270"/>
                </a:cubicBezTo>
                <a:cubicBezTo>
                  <a:pt x="98" y="258"/>
                  <a:pt x="99" y="238"/>
                  <a:pt x="94" y="222"/>
                </a:cubicBezTo>
                <a:cubicBezTo>
                  <a:pt x="81" y="183"/>
                  <a:pt x="94" y="213"/>
                  <a:pt x="63" y="175"/>
                </a:cubicBezTo>
                <a:cubicBezTo>
                  <a:pt x="38" y="144"/>
                  <a:pt x="10" y="86"/>
                  <a:pt x="0" y="120"/>
                </a:cubicBezTo>
                <a:lnTo>
                  <a:pt x="4" y="3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4448176" y="3243262"/>
            <a:ext cx="4249738" cy="266382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" name="Group 47"/>
          <p:cNvGrpSpPr>
            <a:grpSpLocks/>
          </p:cNvGrpSpPr>
          <p:nvPr/>
        </p:nvGrpSpPr>
        <p:grpSpPr bwMode="auto">
          <a:xfrm>
            <a:off x="4287045" y="2274570"/>
            <a:ext cx="4572000" cy="428625"/>
            <a:chOff x="1928813" y="2714625"/>
            <a:chExt cx="4572000" cy="428625"/>
          </a:xfrm>
        </p:grpSpPr>
        <p:sp>
          <p:nvSpPr>
            <p:cNvPr id="8" name="Rectangle 7"/>
            <p:cNvSpPr/>
            <p:nvPr/>
          </p:nvSpPr>
          <p:spPr>
            <a:xfrm>
              <a:off x="19288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5003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718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433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148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7863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578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9293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….</a:t>
              </a:r>
              <a:endParaRPr lang="en-US" baseline="-25000" dirty="0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16" name="Group 39"/>
            <p:cNvGrpSpPr>
              <a:grpSpLocks/>
            </p:cNvGrpSpPr>
            <p:nvPr/>
          </p:nvGrpSpPr>
          <p:grpSpPr bwMode="auto">
            <a:xfrm>
              <a:off x="1928813" y="2714625"/>
              <a:ext cx="4000500" cy="428625"/>
              <a:chOff x="1714480" y="2285992"/>
              <a:chExt cx="4000528" cy="428628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714480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1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285984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2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2857488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3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3428992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4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000496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5</a:t>
                </a: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572000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6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5143504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7</a:t>
                </a:r>
              </a:p>
            </p:txBody>
          </p:sp>
        </p:grpSp>
      </p:grp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4197351" y="2889250"/>
            <a:ext cx="3825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1</a:t>
            </a:r>
            <a:endParaRPr lang="en-CA" sz="3200">
              <a:solidFill>
                <a:schemeClr val="tx2"/>
              </a:solidFill>
            </a:endParaRPr>
          </a:p>
        </p:txBody>
      </p:sp>
      <p:sp>
        <p:nvSpPr>
          <p:cNvPr id="25" name="Text Box 8"/>
          <p:cNvSpPr txBox="1">
            <a:spLocks noChangeArrowheads="1"/>
          </p:cNvSpPr>
          <p:nvPr/>
        </p:nvSpPr>
        <p:spPr bwMode="auto">
          <a:xfrm>
            <a:off x="4197351" y="5532437"/>
            <a:ext cx="3825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 dirty="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0</a:t>
            </a:r>
            <a:endParaRPr lang="en-CA" sz="32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4320" y="1344295"/>
                <a:ext cx="3923031" cy="5033962"/>
              </a:xfrm>
            </p:spPr>
            <p:txBody>
              <a:bodyPr/>
              <a:lstStyle/>
              <a:p>
                <a:r>
                  <a:rPr lang="en-CA" dirty="0" smtClean="0"/>
                  <a:t>Interpret the public randomness as random points in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𝑈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×[0,1]</m:t>
                    </m:r>
                  </m:oMath>
                </a14:m>
                <a:r>
                  <a:rPr lang="en-CA" dirty="0" smtClean="0">
                    <a:solidFill>
                      <a:schemeClr val="tx2"/>
                    </a:solidFill>
                  </a:rPr>
                  <a:t>, </a:t>
                </a:r>
                <a:r>
                  <a:rPr lang="en-CA" dirty="0" smtClean="0"/>
                  <a:t>where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𝑈</m:t>
                    </m:r>
                  </m:oMath>
                </a14:m>
                <a:r>
                  <a:rPr lang="en-CA" dirty="0" smtClean="0"/>
                  <a:t> is the universe of all possible messages. </a:t>
                </a:r>
              </a:p>
              <a:p>
                <a:r>
                  <a:rPr lang="en-CA" dirty="0" smtClean="0"/>
                  <a:t>First message under the histogram of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lang="en-CA" dirty="0" smtClean="0"/>
                  <a:t> is distributed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∼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𝑀</m:t>
                    </m:r>
                  </m:oMath>
                </a14:m>
                <a:r>
                  <a:rPr lang="en-CA" dirty="0" smtClean="0">
                    <a:solidFill>
                      <a:schemeClr val="tx2"/>
                    </a:solidFill>
                  </a:rPr>
                  <a:t>.</a:t>
                </a:r>
                <a:endParaRPr lang="en-CA" dirty="0" smtClean="0"/>
              </a:p>
            </p:txBody>
          </p:sp>
        </mc:Choice>
        <mc:Fallback xmlns="">
          <p:sp>
            <p:nvSpPr>
              <p:cNvPr id="2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4320" y="1344295"/>
                <a:ext cx="3923031" cy="5033962"/>
              </a:xfrm>
              <a:blipFill rotWithShape="1">
                <a:blip r:embed="rId2"/>
                <a:stretch>
                  <a:fillRect l="-4037" t="-1818" r="-4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 Box 8"/>
              <p:cNvSpPr txBox="1">
                <a:spLocks noChangeArrowheads="1"/>
              </p:cNvSpPr>
              <p:nvPr/>
            </p:nvSpPr>
            <p:spPr bwMode="auto">
              <a:xfrm>
                <a:off x="6287295" y="5976937"/>
                <a:ext cx="382588" cy="58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dirty="0" smtClean="0">
                          <a:solidFill>
                            <a:schemeClr val="tx2"/>
                          </a:solidFill>
                          <a:latin typeface="Cambria Math"/>
                          <a:ea typeface="Calibri" pitchFamily="34" charset="0"/>
                          <a:cs typeface="Calibri" pitchFamily="34" charset="0"/>
                          <a:sym typeface="Tahoma" pitchFamily="34" charset="0"/>
                        </a:rPr>
                        <m:t>𝑈</m:t>
                      </m:r>
                    </m:oMath>
                  </m:oMathPara>
                </a14:m>
                <a:endParaRPr lang="en-CA" sz="3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7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7295" y="5976937"/>
                <a:ext cx="382588" cy="5842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 bwMode="auto">
          <a:xfrm>
            <a:off x="4992690" y="4360861"/>
            <a:ext cx="571500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u</a:t>
            </a:r>
            <a:r>
              <a:rPr lang="en-US" baseline="-25000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430045" y="5338126"/>
            <a:ext cx="571500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en-US" baseline="-25000" dirty="0" smtClean="0">
                <a:latin typeface="Calibri" pitchFamily="34" charset="0"/>
                <a:cs typeface="Calibri" pitchFamily="34" charset="0"/>
              </a:rPr>
              <a:t>2</a:t>
            </a:r>
            <a:endParaRPr lang="en-US" baseline="-25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558757" y="3920169"/>
            <a:ext cx="571500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en-US" baseline="-25000" dirty="0" smtClean="0">
                <a:latin typeface="Calibri" pitchFamily="34" charset="0"/>
                <a:cs typeface="Calibri" pitchFamily="34" charset="0"/>
              </a:rPr>
              <a:t>3</a:t>
            </a:r>
            <a:endParaRPr lang="en-US" baseline="-25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7760340" y="4026533"/>
            <a:ext cx="571500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en-US" baseline="-25000" dirty="0" smtClean="0">
                <a:latin typeface="Calibri" pitchFamily="34" charset="0"/>
                <a:cs typeface="Calibri" pitchFamily="34" charset="0"/>
              </a:rPr>
              <a:t>4</a:t>
            </a:r>
            <a:endParaRPr lang="en-US" baseline="-25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7321395" y="5432423"/>
            <a:ext cx="571500" cy="4286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u</a:t>
            </a:r>
            <a:r>
              <a:rPr lang="en-US" baseline="-25000" dirty="0" smtClean="0">
                <a:latin typeface="Calibri" pitchFamily="34" charset="0"/>
                <a:cs typeface="Calibri" pitchFamily="34" charset="0"/>
              </a:rPr>
              <a:t>5</a:t>
            </a:r>
            <a:endParaRPr lang="en-US" baseline="-25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5425283" y="5294312"/>
            <a:ext cx="576262" cy="576263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7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29" grpId="0"/>
      <p:bldP spid="30" grpId="0"/>
      <p:bldP spid="32" grpId="0"/>
      <p:bldP spid="33" grpId="0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F62EE9-F53E-4DDC-8BE6-F033520B2C7D}" type="slidenum">
              <a:rPr lang="en-US" smtClean="0"/>
              <a:pPr/>
              <a:t>64</a:t>
            </a:fld>
            <a:endParaRPr lang="en-US" dirty="0" smtClean="0"/>
          </a:p>
        </p:txBody>
      </p:sp>
      <p:pic>
        <p:nvPicPr>
          <p:cNvPr id="53" name="Picture 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35" y="5957094"/>
            <a:ext cx="62583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769" y="5948316"/>
            <a:ext cx="593053" cy="7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27" name="Rectangle 4"/>
          <p:cNvSpPr>
            <a:spLocks noGrp="1" noChangeArrowheads="1"/>
          </p:cNvSpPr>
          <p:nvPr>
            <p:ph type="title"/>
          </p:nvPr>
        </p:nvSpPr>
        <p:spPr>
          <a:xfrm>
            <a:off x="611188" y="188913"/>
            <a:ext cx="7772400" cy="1143000"/>
          </a:xfrm>
        </p:spPr>
        <p:txBody>
          <a:bodyPr/>
          <a:lstStyle/>
          <a:p>
            <a:r>
              <a:rPr lang="en-CA" smtClean="0">
                <a:latin typeface="Calibri" pitchFamily="34" charset="0"/>
                <a:ea typeface="Calibri" pitchFamily="34" charset="0"/>
                <a:cs typeface="Calibri" pitchFamily="34" charset="0"/>
              </a:rPr>
              <a:t>Proof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28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91294" y="1052513"/>
                <a:ext cx="8738394" cy="1152525"/>
              </a:xfrm>
            </p:spPr>
            <p:txBody>
              <a:bodyPr/>
              <a:lstStyle/>
              <a:p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Sample using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𝑂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log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⁡1/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𝜀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+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𝐷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(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  <a:sym typeface="Tahoma" pitchFamily="34" charset="0"/>
                      </a:rPr>
                      <m:t>𝑀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𝑋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∥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  <a:sym typeface="Tahoma" pitchFamily="34" charset="0"/>
                      </a:rPr>
                      <m:t>𝑀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𝑌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))</m:t>
                    </m:r>
                  </m:oMath>
                </a14:m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 communication with statistical error </a:t>
                </a:r>
                <a:r>
                  <a:rPr lang="el-GR" dirty="0" smtClean="0">
                    <a:solidFill>
                      <a:schemeClr val="tx2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ε</a:t>
                </a:r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6628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91294" y="1052513"/>
                <a:ext cx="8738394" cy="1152525"/>
              </a:xfrm>
              <a:blipFill rotWithShape="1">
                <a:blip r:embed="rId4"/>
                <a:stretch>
                  <a:fillRect l="-1813" t="-7407" b="-10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3111" name="Freeform 7"/>
          <p:cNvSpPr>
            <a:spLocks noChangeAspect="1"/>
          </p:cNvSpPr>
          <p:nvPr/>
        </p:nvSpPr>
        <p:spPr bwMode="auto">
          <a:xfrm>
            <a:off x="250825" y="4724400"/>
            <a:ext cx="4221163" cy="900113"/>
          </a:xfrm>
          <a:custGeom>
            <a:avLst/>
            <a:gdLst/>
            <a:ahLst/>
            <a:cxnLst>
              <a:cxn ang="0">
                <a:pos x="4" y="378"/>
              </a:cxn>
              <a:cxn ang="0">
                <a:pos x="1592" y="378"/>
              </a:cxn>
              <a:cxn ang="0">
                <a:pos x="1773" y="378"/>
              </a:cxn>
              <a:cxn ang="0">
                <a:pos x="1773" y="197"/>
              </a:cxn>
              <a:cxn ang="0">
                <a:pos x="1728" y="151"/>
              </a:cxn>
              <a:cxn ang="0">
                <a:pos x="1696" y="159"/>
              </a:cxn>
              <a:cxn ang="0">
                <a:pos x="1648" y="221"/>
              </a:cxn>
              <a:cxn ang="0">
                <a:pos x="1553" y="317"/>
              </a:cxn>
              <a:cxn ang="0">
                <a:pos x="1514" y="268"/>
              </a:cxn>
              <a:cxn ang="0">
                <a:pos x="1347" y="221"/>
              </a:cxn>
              <a:cxn ang="0">
                <a:pos x="1255" y="209"/>
              </a:cxn>
              <a:cxn ang="0">
                <a:pos x="1155" y="209"/>
              </a:cxn>
              <a:cxn ang="0">
                <a:pos x="1053" y="269"/>
              </a:cxn>
              <a:cxn ang="0">
                <a:pos x="946" y="9"/>
              </a:cxn>
              <a:cxn ang="0">
                <a:pos x="883" y="57"/>
              </a:cxn>
              <a:cxn ang="0">
                <a:pos x="835" y="117"/>
              </a:cxn>
              <a:cxn ang="0">
                <a:pos x="759" y="179"/>
              </a:cxn>
              <a:cxn ang="0">
                <a:pos x="687" y="17"/>
              </a:cxn>
              <a:cxn ang="0">
                <a:pos x="599" y="80"/>
              </a:cxn>
              <a:cxn ang="0">
                <a:pos x="544" y="25"/>
              </a:cxn>
              <a:cxn ang="0">
                <a:pos x="449" y="41"/>
              </a:cxn>
              <a:cxn ang="0">
                <a:pos x="410" y="96"/>
              </a:cxn>
              <a:cxn ang="0">
                <a:pos x="378" y="143"/>
              </a:cxn>
              <a:cxn ang="0">
                <a:pos x="370" y="167"/>
              </a:cxn>
              <a:cxn ang="0">
                <a:pos x="276" y="183"/>
              </a:cxn>
              <a:cxn ang="0">
                <a:pos x="228" y="206"/>
              </a:cxn>
              <a:cxn ang="0">
                <a:pos x="149" y="277"/>
              </a:cxn>
              <a:cxn ang="0">
                <a:pos x="110" y="270"/>
              </a:cxn>
              <a:cxn ang="0">
                <a:pos x="94" y="222"/>
              </a:cxn>
              <a:cxn ang="0">
                <a:pos x="63" y="175"/>
              </a:cxn>
              <a:cxn ang="0">
                <a:pos x="0" y="120"/>
              </a:cxn>
              <a:cxn ang="0">
                <a:pos x="4" y="378"/>
              </a:cxn>
            </a:cxnLst>
            <a:rect l="0" t="0" r="r" b="b"/>
            <a:pathLst>
              <a:path w="1773" h="378">
                <a:moveTo>
                  <a:pt x="4" y="378"/>
                </a:moveTo>
                <a:lnTo>
                  <a:pt x="1592" y="378"/>
                </a:lnTo>
                <a:lnTo>
                  <a:pt x="1773" y="378"/>
                </a:lnTo>
                <a:lnTo>
                  <a:pt x="1773" y="197"/>
                </a:lnTo>
                <a:cubicBezTo>
                  <a:pt x="1758" y="182"/>
                  <a:pt x="1747" y="160"/>
                  <a:pt x="1728" y="151"/>
                </a:cubicBezTo>
                <a:cubicBezTo>
                  <a:pt x="1718" y="146"/>
                  <a:pt x="1707" y="160"/>
                  <a:pt x="1696" y="159"/>
                </a:cubicBezTo>
                <a:cubicBezTo>
                  <a:pt x="1661" y="155"/>
                  <a:pt x="1683" y="226"/>
                  <a:pt x="1648" y="221"/>
                </a:cubicBezTo>
                <a:cubicBezTo>
                  <a:pt x="1597" y="188"/>
                  <a:pt x="1585" y="351"/>
                  <a:pt x="1553" y="317"/>
                </a:cubicBezTo>
                <a:cubicBezTo>
                  <a:pt x="1515" y="299"/>
                  <a:pt x="1532" y="280"/>
                  <a:pt x="1514" y="268"/>
                </a:cubicBezTo>
                <a:cubicBezTo>
                  <a:pt x="1469" y="270"/>
                  <a:pt x="1392" y="217"/>
                  <a:pt x="1347" y="221"/>
                </a:cubicBezTo>
                <a:cubicBezTo>
                  <a:pt x="1300" y="225"/>
                  <a:pt x="1301" y="196"/>
                  <a:pt x="1255" y="209"/>
                </a:cubicBezTo>
                <a:cubicBezTo>
                  <a:pt x="1215" y="236"/>
                  <a:pt x="1194" y="234"/>
                  <a:pt x="1155" y="209"/>
                </a:cubicBezTo>
                <a:cubicBezTo>
                  <a:pt x="1136" y="181"/>
                  <a:pt x="1081" y="288"/>
                  <a:pt x="1053" y="269"/>
                </a:cubicBezTo>
                <a:cubicBezTo>
                  <a:pt x="1021" y="220"/>
                  <a:pt x="1010" y="1"/>
                  <a:pt x="946" y="9"/>
                </a:cubicBezTo>
                <a:cubicBezTo>
                  <a:pt x="926" y="40"/>
                  <a:pt x="910" y="34"/>
                  <a:pt x="883" y="57"/>
                </a:cubicBezTo>
                <a:cubicBezTo>
                  <a:pt x="844" y="89"/>
                  <a:pt x="884" y="101"/>
                  <a:pt x="835" y="117"/>
                </a:cubicBezTo>
                <a:cubicBezTo>
                  <a:pt x="827" y="125"/>
                  <a:pt x="770" y="177"/>
                  <a:pt x="759" y="179"/>
                </a:cubicBezTo>
                <a:cubicBezTo>
                  <a:pt x="754" y="183"/>
                  <a:pt x="714" y="34"/>
                  <a:pt x="687" y="17"/>
                </a:cubicBezTo>
                <a:cubicBezTo>
                  <a:pt x="660" y="0"/>
                  <a:pt x="623" y="79"/>
                  <a:pt x="599" y="80"/>
                </a:cubicBezTo>
                <a:cubicBezTo>
                  <a:pt x="580" y="53"/>
                  <a:pt x="576" y="36"/>
                  <a:pt x="544" y="25"/>
                </a:cubicBezTo>
                <a:cubicBezTo>
                  <a:pt x="512" y="29"/>
                  <a:pt x="472" y="18"/>
                  <a:pt x="449" y="41"/>
                </a:cubicBezTo>
                <a:cubicBezTo>
                  <a:pt x="433" y="57"/>
                  <a:pt x="426" y="80"/>
                  <a:pt x="410" y="96"/>
                </a:cubicBezTo>
                <a:cubicBezTo>
                  <a:pt x="391" y="153"/>
                  <a:pt x="418" y="84"/>
                  <a:pt x="378" y="143"/>
                </a:cubicBezTo>
                <a:cubicBezTo>
                  <a:pt x="373" y="150"/>
                  <a:pt x="376" y="161"/>
                  <a:pt x="370" y="167"/>
                </a:cubicBezTo>
                <a:cubicBezTo>
                  <a:pt x="348" y="190"/>
                  <a:pt x="308" y="179"/>
                  <a:pt x="276" y="183"/>
                </a:cubicBezTo>
                <a:cubicBezTo>
                  <a:pt x="261" y="188"/>
                  <a:pt x="239" y="193"/>
                  <a:pt x="228" y="206"/>
                </a:cubicBezTo>
                <a:cubicBezTo>
                  <a:pt x="185" y="255"/>
                  <a:pt x="212" y="259"/>
                  <a:pt x="149" y="277"/>
                </a:cubicBezTo>
                <a:cubicBezTo>
                  <a:pt x="136" y="275"/>
                  <a:pt x="119" y="279"/>
                  <a:pt x="110" y="270"/>
                </a:cubicBezTo>
                <a:cubicBezTo>
                  <a:pt x="98" y="258"/>
                  <a:pt x="99" y="238"/>
                  <a:pt x="94" y="222"/>
                </a:cubicBezTo>
                <a:cubicBezTo>
                  <a:pt x="81" y="183"/>
                  <a:pt x="94" y="213"/>
                  <a:pt x="63" y="175"/>
                </a:cubicBezTo>
                <a:cubicBezTo>
                  <a:pt x="38" y="144"/>
                  <a:pt x="10" y="86"/>
                  <a:pt x="0" y="120"/>
                </a:cubicBezTo>
                <a:lnTo>
                  <a:pt x="4" y="3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3112" name="Text Box 8"/>
          <p:cNvSpPr txBox="1">
            <a:spLocks noChangeArrowheads="1"/>
          </p:cNvSpPr>
          <p:nvPr/>
        </p:nvSpPr>
        <p:spPr bwMode="auto">
          <a:xfrm>
            <a:off x="0" y="5949950"/>
            <a:ext cx="7858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CA" sz="3200" dirty="0">
              <a:solidFill>
                <a:schemeClr val="tx2"/>
              </a:solidFill>
            </a:endParaRPr>
          </a:p>
        </p:txBody>
      </p:sp>
      <p:sp>
        <p:nvSpPr>
          <p:cNvPr id="303113" name="Freeform 9"/>
          <p:cNvSpPr>
            <a:spLocks noChangeAspect="1"/>
          </p:cNvSpPr>
          <p:nvPr/>
        </p:nvSpPr>
        <p:spPr bwMode="auto">
          <a:xfrm flipH="1">
            <a:off x="4716463" y="4724400"/>
            <a:ext cx="4210050" cy="900113"/>
          </a:xfrm>
          <a:custGeom>
            <a:avLst/>
            <a:gdLst/>
            <a:ahLst/>
            <a:cxnLst>
              <a:cxn ang="0">
                <a:pos x="4" y="378"/>
              </a:cxn>
              <a:cxn ang="0">
                <a:pos x="1592" y="378"/>
              </a:cxn>
              <a:cxn ang="0">
                <a:pos x="1773" y="378"/>
              </a:cxn>
              <a:cxn ang="0">
                <a:pos x="1773" y="197"/>
              </a:cxn>
              <a:cxn ang="0">
                <a:pos x="1728" y="151"/>
              </a:cxn>
              <a:cxn ang="0">
                <a:pos x="1696" y="159"/>
              </a:cxn>
              <a:cxn ang="0">
                <a:pos x="1648" y="221"/>
              </a:cxn>
              <a:cxn ang="0">
                <a:pos x="1553" y="317"/>
              </a:cxn>
              <a:cxn ang="0">
                <a:pos x="1514" y="268"/>
              </a:cxn>
              <a:cxn ang="0">
                <a:pos x="1347" y="221"/>
              </a:cxn>
              <a:cxn ang="0">
                <a:pos x="1255" y="209"/>
              </a:cxn>
              <a:cxn ang="0">
                <a:pos x="1155" y="209"/>
              </a:cxn>
              <a:cxn ang="0">
                <a:pos x="1053" y="269"/>
              </a:cxn>
              <a:cxn ang="0">
                <a:pos x="946" y="9"/>
              </a:cxn>
              <a:cxn ang="0">
                <a:pos x="883" y="57"/>
              </a:cxn>
              <a:cxn ang="0">
                <a:pos x="835" y="117"/>
              </a:cxn>
              <a:cxn ang="0">
                <a:pos x="759" y="179"/>
              </a:cxn>
              <a:cxn ang="0">
                <a:pos x="687" y="17"/>
              </a:cxn>
              <a:cxn ang="0">
                <a:pos x="599" y="80"/>
              </a:cxn>
              <a:cxn ang="0">
                <a:pos x="544" y="25"/>
              </a:cxn>
              <a:cxn ang="0">
                <a:pos x="449" y="41"/>
              </a:cxn>
              <a:cxn ang="0">
                <a:pos x="410" y="96"/>
              </a:cxn>
              <a:cxn ang="0">
                <a:pos x="378" y="143"/>
              </a:cxn>
              <a:cxn ang="0">
                <a:pos x="370" y="167"/>
              </a:cxn>
              <a:cxn ang="0">
                <a:pos x="276" y="183"/>
              </a:cxn>
              <a:cxn ang="0">
                <a:pos x="228" y="206"/>
              </a:cxn>
              <a:cxn ang="0">
                <a:pos x="149" y="277"/>
              </a:cxn>
              <a:cxn ang="0">
                <a:pos x="110" y="270"/>
              </a:cxn>
              <a:cxn ang="0">
                <a:pos x="94" y="222"/>
              </a:cxn>
              <a:cxn ang="0">
                <a:pos x="63" y="175"/>
              </a:cxn>
              <a:cxn ang="0">
                <a:pos x="0" y="120"/>
              </a:cxn>
              <a:cxn ang="0">
                <a:pos x="4" y="378"/>
              </a:cxn>
            </a:cxnLst>
            <a:rect l="0" t="0" r="r" b="b"/>
            <a:pathLst>
              <a:path w="1773" h="378">
                <a:moveTo>
                  <a:pt x="4" y="378"/>
                </a:moveTo>
                <a:lnTo>
                  <a:pt x="1592" y="378"/>
                </a:lnTo>
                <a:lnTo>
                  <a:pt x="1773" y="378"/>
                </a:lnTo>
                <a:lnTo>
                  <a:pt x="1773" y="197"/>
                </a:lnTo>
                <a:cubicBezTo>
                  <a:pt x="1758" y="182"/>
                  <a:pt x="1747" y="160"/>
                  <a:pt x="1728" y="151"/>
                </a:cubicBezTo>
                <a:cubicBezTo>
                  <a:pt x="1718" y="146"/>
                  <a:pt x="1707" y="160"/>
                  <a:pt x="1696" y="159"/>
                </a:cubicBezTo>
                <a:cubicBezTo>
                  <a:pt x="1661" y="155"/>
                  <a:pt x="1683" y="226"/>
                  <a:pt x="1648" y="221"/>
                </a:cubicBezTo>
                <a:cubicBezTo>
                  <a:pt x="1597" y="188"/>
                  <a:pt x="1585" y="351"/>
                  <a:pt x="1553" y="317"/>
                </a:cubicBezTo>
                <a:cubicBezTo>
                  <a:pt x="1515" y="299"/>
                  <a:pt x="1532" y="280"/>
                  <a:pt x="1514" y="268"/>
                </a:cubicBezTo>
                <a:cubicBezTo>
                  <a:pt x="1469" y="270"/>
                  <a:pt x="1392" y="217"/>
                  <a:pt x="1347" y="221"/>
                </a:cubicBezTo>
                <a:cubicBezTo>
                  <a:pt x="1300" y="225"/>
                  <a:pt x="1301" y="196"/>
                  <a:pt x="1255" y="209"/>
                </a:cubicBezTo>
                <a:cubicBezTo>
                  <a:pt x="1215" y="236"/>
                  <a:pt x="1194" y="234"/>
                  <a:pt x="1155" y="209"/>
                </a:cubicBezTo>
                <a:cubicBezTo>
                  <a:pt x="1136" y="181"/>
                  <a:pt x="1081" y="288"/>
                  <a:pt x="1053" y="269"/>
                </a:cubicBezTo>
                <a:cubicBezTo>
                  <a:pt x="1021" y="220"/>
                  <a:pt x="1010" y="1"/>
                  <a:pt x="946" y="9"/>
                </a:cubicBezTo>
                <a:cubicBezTo>
                  <a:pt x="926" y="40"/>
                  <a:pt x="910" y="34"/>
                  <a:pt x="883" y="57"/>
                </a:cubicBezTo>
                <a:cubicBezTo>
                  <a:pt x="844" y="89"/>
                  <a:pt x="884" y="101"/>
                  <a:pt x="835" y="117"/>
                </a:cubicBezTo>
                <a:cubicBezTo>
                  <a:pt x="827" y="125"/>
                  <a:pt x="770" y="177"/>
                  <a:pt x="759" y="179"/>
                </a:cubicBezTo>
                <a:cubicBezTo>
                  <a:pt x="754" y="183"/>
                  <a:pt x="714" y="34"/>
                  <a:pt x="687" y="17"/>
                </a:cubicBezTo>
                <a:cubicBezTo>
                  <a:pt x="660" y="0"/>
                  <a:pt x="623" y="79"/>
                  <a:pt x="599" y="80"/>
                </a:cubicBezTo>
                <a:cubicBezTo>
                  <a:pt x="580" y="53"/>
                  <a:pt x="576" y="36"/>
                  <a:pt x="544" y="25"/>
                </a:cubicBezTo>
                <a:cubicBezTo>
                  <a:pt x="512" y="29"/>
                  <a:pt x="472" y="18"/>
                  <a:pt x="449" y="41"/>
                </a:cubicBezTo>
                <a:cubicBezTo>
                  <a:pt x="433" y="57"/>
                  <a:pt x="426" y="80"/>
                  <a:pt x="410" y="96"/>
                </a:cubicBezTo>
                <a:cubicBezTo>
                  <a:pt x="391" y="153"/>
                  <a:pt x="418" y="84"/>
                  <a:pt x="378" y="143"/>
                </a:cubicBezTo>
                <a:cubicBezTo>
                  <a:pt x="373" y="150"/>
                  <a:pt x="376" y="161"/>
                  <a:pt x="370" y="167"/>
                </a:cubicBezTo>
                <a:cubicBezTo>
                  <a:pt x="348" y="190"/>
                  <a:pt x="308" y="179"/>
                  <a:pt x="276" y="183"/>
                </a:cubicBezTo>
                <a:cubicBezTo>
                  <a:pt x="261" y="188"/>
                  <a:pt x="239" y="193"/>
                  <a:pt x="228" y="206"/>
                </a:cubicBezTo>
                <a:cubicBezTo>
                  <a:pt x="185" y="255"/>
                  <a:pt x="212" y="259"/>
                  <a:pt x="149" y="277"/>
                </a:cubicBezTo>
                <a:cubicBezTo>
                  <a:pt x="136" y="275"/>
                  <a:pt x="119" y="279"/>
                  <a:pt x="110" y="270"/>
                </a:cubicBezTo>
                <a:cubicBezTo>
                  <a:pt x="98" y="258"/>
                  <a:pt x="99" y="238"/>
                  <a:pt x="94" y="222"/>
                </a:cubicBezTo>
                <a:cubicBezTo>
                  <a:pt x="81" y="183"/>
                  <a:pt x="94" y="213"/>
                  <a:pt x="63" y="175"/>
                </a:cubicBezTo>
                <a:cubicBezTo>
                  <a:pt x="38" y="144"/>
                  <a:pt x="10" y="86"/>
                  <a:pt x="0" y="120"/>
                </a:cubicBezTo>
                <a:lnTo>
                  <a:pt x="4" y="3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03114" name="Text Box 10"/>
          <p:cNvSpPr txBox="1">
            <a:spLocks noChangeArrowheads="1"/>
          </p:cNvSpPr>
          <p:nvPr/>
        </p:nvSpPr>
        <p:spPr bwMode="auto">
          <a:xfrm>
            <a:off x="7258844" y="5857875"/>
            <a:ext cx="6699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Y</a:t>
            </a:r>
            <a:endParaRPr lang="en-CA" sz="3200" dirty="0">
              <a:solidFill>
                <a:schemeClr val="tx2"/>
              </a:solidFill>
            </a:endParaRPr>
          </a:p>
        </p:txBody>
      </p:sp>
      <p:sp>
        <p:nvSpPr>
          <p:cNvPr id="26633" name="Rectangle 18"/>
          <p:cNvSpPr>
            <a:spLocks noChangeArrowheads="1"/>
          </p:cNvSpPr>
          <p:nvPr/>
        </p:nvSpPr>
        <p:spPr bwMode="auto">
          <a:xfrm>
            <a:off x="250825" y="2997200"/>
            <a:ext cx="4249738" cy="266382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41"/>
          <p:cNvGrpSpPr>
            <a:grpSpLocks/>
          </p:cNvGrpSpPr>
          <p:nvPr/>
        </p:nvGrpSpPr>
        <p:grpSpPr bwMode="auto">
          <a:xfrm>
            <a:off x="1619250" y="3789363"/>
            <a:ext cx="5041900" cy="457200"/>
            <a:chOff x="1020" y="2387"/>
            <a:chExt cx="3176" cy="288"/>
          </a:xfrm>
        </p:grpSpPr>
        <p:sp>
          <p:nvSpPr>
            <p:cNvPr id="26673" name="Text Box 20"/>
            <p:cNvSpPr txBox="1">
              <a:spLocks noChangeArrowheads="1"/>
            </p:cNvSpPr>
            <p:nvPr/>
          </p:nvSpPr>
          <p:spPr bwMode="auto">
            <a:xfrm>
              <a:off x="1020" y="2387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 dirty="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u</a:t>
              </a:r>
              <a:r>
                <a:rPr lang="en-CA" baseline="-25000" dirty="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26674" name="Text Box 31"/>
            <p:cNvSpPr txBox="1">
              <a:spLocks noChangeArrowheads="1"/>
            </p:cNvSpPr>
            <p:nvPr/>
          </p:nvSpPr>
          <p:spPr bwMode="auto">
            <a:xfrm>
              <a:off x="3833" y="2387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u</a:t>
              </a:r>
              <a:r>
                <a:rPr lang="en-CA" baseline="-2500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1</a:t>
              </a:r>
            </a:p>
          </p:txBody>
        </p:sp>
      </p:grpSp>
      <p:grpSp>
        <p:nvGrpSpPr>
          <p:cNvPr id="3" name="Group 42"/>
          <p:cNvGrpSpPr>
            <a:grpSpLocks/>
          </p:cNvGrpSpPr>
          <p:nvPr/>
        </p:nvGrpSpPr>
        <p:grpSpPr bwMode="auto">
          <a:xfrm>
            <a:off x="2987675" y="4652963"/>
            <a:ext cx="5041900" cy="457200"/>
            <a:chOff x="1882" y="2931"/>
            <a:chExt cx="3176" cy="288"/>
          </a:xfrm>
        </p:grpSpPr>
        <p:sp>
          <p:nvSpPr>
            <p:cNvPr id="26671" name="Text Box 21"/>
            <p:cNvSpPr txBox="1">
              <a:spLocks noChangeArrowheads="1"/>
            </p:cNvSpPr>
            <p:nvPr/>
          </p:nvSpPr>
          <p:spPr bwMode="auto">
            <a:xfrm>
              <a:off x="1882" y="2931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u</a:t>
              </a:r>
              <a:r>
                <a:rPr lang="en-CA" baseline="-2500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26672" name="Text Box 32"/>
            <p:cNvSpPr txBox="1">
              <a:spLocks noChangeArrowheads="1"/>
            </p:cNvSpPr>
            <p:nvPr/>
          </p:nvSpPr>
          <p:spPr bwMode="auto">
            <a:xfrm>
              <a:off x="4695" y="2931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u</a:t>
              </a:r>
              <a:r>
                <a:rPr lang="en-CA" baseline="-2500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2</a:t>
              </a:r>
            </a:p>
          </p:txBody>
        </p:sp>
      </p:grpSp>
      <p:grpSp>
        <p:nvGrpSpPr>
          <p:cNvPr id="4" name="Group 43"/>
          <p:cNvGrpSpPr>
            <a:grpSpLocks/>
          </p:cNvGrpSpPr>
          <p:nvPr/>
        </p:nvGrpSpPr>
        <p:grpSpPr bwMode="auto">
          <a:xfrm>
            <a:off x="3059113" y="3284538"/>
            <a:ext cx="5041900" cy="457200"/>
            <a:chOff x="1927" y="2069"/>
            <a:chExt cx="3176" cy="288"/>
          </a:xfrm>
        </p:grpSpPr>
        <p:sp>
          <p:nvSpPr>
            <p:cNvPr id="26669" name="Text Box 22"/>
            <p:cNvSpPr txBox="1">
              <a:spLocks noChangeArrowheads="1"/>
            </p:cNvSpPr>
            <p:nvPr/>
          </p:nvSpPr>
          <p:spPr bwMode="auto">
            <a:xfrm>
              <a:off x="1927" y="2069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u</a:t>
              </a:r>
              <a:r>
                <a:rPr lang="en-CA" baseline="-2500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26670" name="Text Box 33"/>
            <p:cNvSpPr txBox="1">
              <a:spLocks noChangeArrowheads="1"/>
            </p:cNvSpPr>
            <p:nvPr/>
          </p:nvSpPr>
          <p:spPr bwMode="auto">
            <a:xfrm>
              <a:off x="4740" y="2069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u</a:t>
              </a:r>
              <a:r>
                <a:rPr lang="en-CA" baseline="-2500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3</a:t>
              </a:r>
            </a:p>
          </p:txBody>
        </p:sp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1258888" y="4724400"/>
            <a:ext cx="5041900" cy="457200"/>
            <a:chOff x="793" y="2976"/>
            <a:chExt cx="3176" cy="288"/>
          </a:xfrm>
        </p:grpSpPr>
        <p:sp>
          <p:nvSpPr>
            <p:cNvPr id="26667" name="Text Box 23"/>
            <p:cNvSpPr txBox="1">
              <a:spLocks noChangeArrowheads="1"/>
            </p:cNvSpPr>
            <p:nvPr/>
          </p:nvSpPr>
          <p:spPr bwMode="auto">
            <a:xfrm>
              <a:off x="793" y="2976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u</a:t>
              </a:r>
              <a:r>
                <a:rPr lang="en-CA" baseline="-2500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26668" name="Text Box 34"/>
            <p:cNvSpPr txBox="1">
              <a:spLocks noChangeArrowheads="1"/>
            </p:cNvSpPr>
            <p:nvPr/>
          </p:nvSpPr>
          <p:spPr bwMode="auto">
            <a:xfrm>
              <a:off x="3606" y="2976"/>
              <a:ext cx="36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u</a:t>
              </a:r>
              <a:r>
                <a:rPr lang="en-CA" baseline="-2500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4</a:t>
              </a:r>
            </a:p>
          </p:txBody>
        </p:sp>
      </p:grpSp>
      <p:sp>
        <p:nvSpPr>
          <p:cNvPr id="26638" name="Rectangle 35"/>
          <p:cNvSpPr>
            <a:spLocks noChangeArrowheads="1"/>
          </p:cNvSpPr>
          <p:nvPr/>
        </p:nvSpPr>
        <p:spPr bwMode="auto">
          <a:xfrm>
            <a:off x="4716463" y="2997200"/>
            <a:ext cx="4249737" cy="266382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3143" name="AutoShape 39"/>
          <p:cNvSpPr>
            <a:spLocks noChangeArrowheads="1"/>
          </p:cNvSpPr>
          <p:nvPr/>
        </p:nvSpPr>
        <p:spPr bwMode="auto">
          <a:xfrm>
            <a:off x="1619250" y="5949950"/>
            <a:ext cx="1439863" cy="719138"/>
          </a:xfrm>
          <a:prstGeom prst="cloudCallout">
            <a:avLst>
              <a:gd name="adj1" fmla="val -79329"/>
              <a:gd name="adj2" fmla="val -37194"/>
            </a:avLst>
          </a:prstGeom>
          <a:solidFill>
            <a:srgbClr val="3F691E"/>
          </a:solidFill>
          <a:ln w="25400" cap="flat">
            <a:solidFill>
              <a:srgbClr val="40404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CA" sz="3200" dirty="0">
                <a:solidFill>
                  <a:srgbClr val="F0EEC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  <a:sym typeface="Tahoma" pitchFamily="34" charset="0"/>
              </a:rPr>
              <a:t>u</a:t>
            </a:r>
            <a:r>
              <a:rPr lang="en-CA" sz="3200" baseline="-25000" dirty="0">
                <a:solidFill>
                  <a:srgbClr val="F0EEC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  <a:sym typeface="Tahoma" pitchFamily="34" charset="0"/>
              </a:rPr>
              <a:t>4</a:t>
            </a:r>
          </a:p>
        </p:txBody>
      </p:sp>
      <p:sp>
        <p:nvSpPr>
          <p:cNvPr id="303149" name="Text Box 45"/>
          <p:cNvSpPr txBox="1">
            <a:spLocks noChangeArrowheads="1"/>
          </p:cNvSpPr>
          <p:nvPr/>
        </p:nvSpPr>
        <p:spPr bwMode="auto">
          <a:xfrm>
            <a:off x="6929438" y="2276475"/>
            <a:ext cx="1998662" cy="509588"/>
          </a:xfrm>
          <a:prstGeom prst="rect">
            <a:avLst/>
          </a:prstGeom>
          <a:solidFill>
            <a:schemeClr val="accent5">
              <a:lumMod val="25000"/>
            </a:schemeClr>
          </a:solidFill>
          <a:ln>
            <a:solidFill>
              <a:schemeClr val="accent5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CA" dirty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~|U| samples</a:t>
            </a:r>
          </a:p>
        </p:txBody>
      </p:sp>
      <p:sp>
        <p:nvSpPr>
          <p:cNvPr id="31" name="Cloud 30"/>
          <p:cNvSpPr/>
          <p:nvPr/>
        </p:nvSpPr>
        <p:spPr>
          <a:xfrm>
            <a:off x="500063" y="2071688"/>
            <a:ext cx="4000500" cy="500062"/>
          </a:xfrm>
          <a:prstGeom prst="cloud">
            <a:avLst/>
          </a:prstGeom>
          <a:solidFill>
            <a:schemeClr val="accent5">
              <a:lumMod val="25000"/>
            </a:schemeClr>
          </a:solidFill>
          <a:ln>
            <a:solidFill>
              <a:schemeClr val="accent5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Calibri" pitchFamily="34" charset="0"/>
                <a:cs typeface="Calibri" pitchFamily="34" charset="0"/>
              </a:rPr>
              <a:t>Public randomness:</a:t>
            </a:r>
          </a:p>
        </p:txBody>
      </p: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1928813" y="2714625"/>
            <a:ext cx="4572000" cy="428625"/>
            <a:chOff x="1928813" y="2714625"/>
            <a:chExt cx="4572000" cy="428625"/>
          </a:xfrm>
        </p:grpSpPr>
        <p:sp>
          <p:nvSpPr>
            <p:cNvPr id="32" name="Rectangle 31"/>
            <p:cNvSpPr/>
            <p:nvPr/>
          </p:nvSpPr>
          <p:spPr>
            <a:xfrm>
              <a:off x="19288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1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5003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2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0718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3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6433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4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2148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5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7863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6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53578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q</a:t>
              </a:r>
              <a:r>
                <a:rPr lang="en-US" baseline="-25000" dirty="0">
                  <a:latin typeface="Calibri" pitchFamily="34" charset="0"/>
                  <a:cs typeface="Calibri" pitchFamily="34" charset="0"/>
                </a:rPr>
                <a:t>7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929313" y="2714625"/>
              <a:ext cx="571500" cy="42862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solidFill>
                <a:schemeClr val="accent5">
                  <a:lumMod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>
                  <a:latin typeface="Calibri" pitchFamily="34" charset="0"/>
                  <a:cs typeface="Calibri" pitchFamily="34" charset="0"/>
                </a:rPr>
                <a:t>….</a:t>
              </a:r>
              <a:endParaRPr lang="en-US" baseline="-25000" dirty="0">
                <a:latin typeface="Calibri" pitchFamily="34" charset="0"/>
                <a:cs typeface="Calibri" pitchFamily="34" charset="0"/>
              </a:endParaRPr>
            </a:p>
          </p:txBody>
        </p:sp>
        <p:grpSp>
          <p:nvGrpSpPr>
            <p:cNvPr id="26659" name="Group 39"/>
            <p:cNvGrpSpPr>
              <a:grpSpLocks/>
            </p:cNvGrpSpPr>
            <p:nvPr/>
          </p:nvGrpSpPr>
          <p:grpSpPr bwMode="auto">
            <a:xfrm>
              <a:off x="1928813" y="2714625"/>
              <a:ext cx="4000500" cy="428625"/>
              <a:chOff x="1714480" y="2285992"/>
              <a:chExt cx="4000528" cy="428628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714480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1</a:t>
                </a: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2285984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2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857488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3</a:t>
                </a: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428992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4</a:t>
                </a: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4000496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5</a:t>
                </a: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4572000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6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5143504" y="2285992"/>
                <a:ext cx="571504" cy="42862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solidFill>
                  <a:schemeClr val="accent5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dirty="0">
                    <a:latin typeface="Calibri" pitchFamily="34" charset="0"/>
                    <a:cs typeface="Calibri" pitchFamily="34" charset="0"/>
                  </a:rPr>
                  <a:t>u</a:t>
                </a:r>
                <a:r>
                  <a:rPr lang="en-US" baseline="-25000" dirty="0">
                    <a:latin typeface="Calibri" pitchFamily="34" charset="0"/>
                    <a:cs typeface="Calibri" pitchFamily="34" charset="0"/>
                  </a:rPr>
                  <a:t>7</a:t>
                </a:r>
              </a:p>
            </p:txBody>
          </p:sp>
        </p:grpSp>
      </p:grpSp>
      <p:sp>
        <p:nvSpPr>
          <p:cNvPr id="50" name="Text Box 8"/>
          <p:cNvSpPr txBox="1">
            <a:spLocks noChangeArrowheads="1"/>
          </p:cNvSpPr>
          <p:nvPr/>
        </p:nvSpPr>
        <p:spPr bwMode="auto">
          <a:xfrm>
            <a:off x="428625" y="3000375"/>
            <a:ext cx="8302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CA" sz="3200" dirty="0">
              <a:solidFill>
                <a:schemeClr val="tx2"/>
              </a:solidFill>
            </a:endParaRPr>
          </a:p>
        </p:txBody>
      </p:sp>
      <p:sp>
        <p:nvSpPr>
          <p:cNvPr id="51" name="Text Box 10"/>
          <p:cNvSpPr txBox="1">
            <a:spLocks noChangeArrowheads="1"/>
          </p:cNvSpPr>
          <p:nvPr/>
        </p:nvSpPr>
        <p:spPr bwMode="auto">
          <a:xfrm>
            <a:off x="4857750" y="3000375"/>
            <a:ext cx="866776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Y</a:t>
            </a:r>
            <a:endParaRPr lang="en-CA" sz="3200" dirty="0">
              <a:solidFill>
                <a:schemeClr val="tx2"/>
              </a:solidFill>
            </a:endParaRPr>
          </a:p>
        </p:txBody>
      </p:sp>
      <p:sp>
        <p:nvSpPr>
          <p:cNvPr id="26647" name="Text Box 8"/>
          <p:cNvSpPr txBox="1">
            <a:spLocks noChangeArrowheads="1"/>
          </p:cNvSpPr>
          <p:nvPr/>
        </p:nvSpPr>
        <p:spPr bwMode="auto">
          <a:xfrm>
            <a:off x="0" y="2643188"/>
            <a:ext cx="3825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1</a:t>
            </a:r>
            <a:endParaRPr lang="en-CA" sz="3200">
              <a:solidFill>
                <a:schemeClr val="tx2"/>
              </a:solidFill>
            </a:endParaRPr>
          </a:p>
        </p:txBody>
      </p:sp>
      <p:sp>
        <p:nvSpPr>
          <p:cNvPr id="26648" name="Text Box 8"/>
          <p:cNvSpPr txBox="1">
            <a:spLocks noChangeArrowheads="1"/>
          </p:cNvSpPr>
          <p:nvPr/>
        </p:nvSpPr>
        <p:spPr bwMode="auto">
          <a:xfrm>
            <a:off x="8761413" y="2643188"/>
            <a:ext cx="3825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1</a:t>
            </a:r>
            <a:endParaRPr lang="en-CA" sz="3200">
              <a:solidFill>
                <a:schemeClr val="tx2"/>
              </a:solidFill>
            </a:endParaRPr>
          </a:p>
        </p:txBody>
      </p:sp>
      <p:sp>
        <p:nvSpPr>
          <p:cNvPr id="26649" name="Text Box 8"/>
          <p:cNvSpPr txBox="1">
            <a:spLocks noChangeArrowheads="1"/>
          </p:cNvSpPr>
          <p:nvPr/>
        </p:nvSpPr>
        <p:spPr bwMode="auto">
          <a:xfrm>
            <a:off x="0" y="5286375"/>
            <a:ext cx="3825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0</a:t>
            </a:r>
            <a:endParaRPr lang="en-CA" sz="3200">
              <a:solidFill>
                <a:schemeClr val="tx2"/>
              </a:solidFill>
            </a:endParaRPr>
          </a:p>
        </p:txBody>
      </p:sp>
      <p:sp>
        <p:nvSpPr>
          <p:cNvPr id="26650" name="Text Box 8"/>
          <p:cNvSpPr txBox="1">
            <a:spLocks noChangeArrowheads="1"/>
          </p:cNvSpPr>
          <p:nvPr/>
        </p:nvSpPr>
        <p:spPr bwMode="auto">
          <a:xfrm>
            <a:off x="8761413" y="5286375"/>
            <a:ext cx="3825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0</a:t>
            </a:r>
            <a:endParaRPr lang="en-CA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495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3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3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3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143" grpId="0" animBg="1"/>
      <p:bldP spid="303149" grpId="0" build="allAtOnce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35" y="5957094"/>
            <a:ext cx="62583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0" name="Rectangle 3"/>
          <p:cNvSpPr>
            <a:spLocks noGrp="1" noChangeArrowheads="1"/>
          </p:cNvSpPr>
          <p:nvPr>
            <p:ph type="title"/>
          </p:nvPr>
        </p:nvSpPr>
        <p:spPr>
          <a:xfrm>
            <a:off x="611188" y="188913"/>
            <a:ext cx="7772400" cy="1143000"/>
          </a:xfrm>
        </p:spPr>
        <p:txBody>
          <a:bodyPr/>
          <a:lstStyle/>
          <a:p>
            <a:r>
              <a:rPr lang="en-CA" smtClean="0">
                <a:latin typeface="Calibri" pitchFamily="34" charset="0"/>
                <a:ea typeface="Calibri" pitchFamily="34" charset="0"/>
                <a:cs typeface="Calibri" pitchFamily="34" charset="0"/>
              </a:rPr>
              <a:t>Proof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651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50825" y="1052513"/>
                <a:ext cx="7778750" cy="1152525"/>
              </a:xfrm>
            </p:spPr>
            <p:txBody>
              <a:bodyPr/>
              <a:lstStyle/>
              <a:p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Sample using </a:t>
                </a:r>
                <a14:m>
                  <m:oMath xmlns:m="http://schemas.openxmlformats.org/officeDocument/2006/math"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𝑂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log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⁡1/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𝜀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+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𝐷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(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sym typeface="Tahoma" pitchFamily="34" charset="0"/>
                      </a:rPr>
                      <m:t>𝑀</m:t>
                    </m:r>
                    <m:r>
                      <a:rPr lang="en-CA" i="1" baseline="-25000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𝑋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∥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sym typeface="Tahoma" pitchFamily="34" charset="0"/>
                      </a:rPr>
                      <m:t>𝑀</m:t>
                    </m:r>
                    <m:r>
                      <a:rPr lang="en-CA" i="1" baseline="-25000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𝑌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))</m:t>
                    </m:r>
                  </m:oMath>
                </a14:m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 communication with statistical error </a:t>
                </a:r>
                <a:r>
                  <a:rPr lang="el-GR" dirty="0" smtClean="0">
                    <a:solidFill>
                      <a:schemeClr val="tx2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ε</a:t>
                </a:r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7651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0825" y="1052513"/>
                <a:ext cx="7778750" cy="1152525"/>
              </a:xfrm>
              <a:blipFill rotWithShape="1">
                <a:blip r:embed="rId3"/>
                <a:stretch>
                  <a:fillRect l="-2038" t="-7407" b="-10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556" name="Freeform 6"/>
          <p:cNvSpPr>
            <a:spLocks noChangeAspect="1"/>
          </p:cNvSpPr>
          <p:nvPr/>
        </p:nvSpPr>
        <p:spPr bwMode="auto">
          <a:xfrm>
            <a:off x="250825" y="4724400"/>
            <a:ext cx="4221163" cy="900113"/>
          </a:xfrm>
          <a:custGeom>
            <a:avLst/>
            <a:gdLst>
              <a:gd name="T0" fmla="*/ 4 w 1773"/>
              <a:gd name="T1" fmla="*/ 378 h 378"/>
              <a:gd name="T2" fmla="*/ 1592 w 1773"/>
              <a:gd name="T3" fmla="*/ 378 h 378"/>
              <a:gd name="T4" fmla="*/ 1773 w 1773"/>
              <a:gd name="T5" fmla="*/ 378 h 378"/>
              <a:gd name="T6" fmla="*/ 1773 w 1773"/>
              <a:gd name="T7" fmla="*/ 197 h 378"/>
              <a:gd name="T8" fmla="*/ 1728 w 1773"/>
              <a:gd name="T9" fmla="*/ 151 h 378"/>
              <a:gd name="T10" fmla="*/ 1696 w 1773"/>
              <a:gd name="T11" fmla="*/ 159 h 378"/>
              <a:gd name="T12" fmla="*/ 1648 w 1773"/>
              <a:gd name="T13" fmla="*/ 221 h 378"/>
              <a:gd name="T14" fmla="*/ 1553 w 1773"/>
              <a:gd name="T15" fmla="*/ 317 h 378"/>
              <a:gd name="T16" fmla="*/ 1514 w 1773"/>
              <a:gd name="T17" fmla="*/ 268 h 378"/>
              <a:gd name="T18" fmla="*/ 1347 w 1773"/>
              <a:gd name="T19" fmla="*/ 221 h 378"/>
              <a:gd name="T20" fmla="*/ 1255 w 1773"/>
              <a:gd name="T21" fmla="*/ 209 h 378"/>
              <a:gd name="T22" fmla="*/ 1155 w 1773"/>
              <a:gd name="T23" fmla="*/ 209 h 378"/>
              <a:gd name="T24" fmla="*/ 1053 w 1773"/>
              <a:gd name="T25" fmla="*/ 269 h 378"/>
              <a:gd name="T26" fmla="*/ 946 w 1773"/>
              <a:gd name="T27" fmla="*/ 9 h 378"/>
              <a:gd name="T28" fmla="*/ 883 w 1773"/>
              <a:gd name="T29" fmla="*/ 57 h 378"/>
              <a:gd name="T30" fmla="*/ 835 w 1773"/>
              <a:gd name="T31" fmla="*/ 117 h 378"/>
              <a:gd name="T32" fmla="*/ 759 w 1773"/>
              <a:gd name="T33" fmla="*/ 179 h 378"/>
              <a:gd name="T34" fmla="*/ 687 w 1773"/>
              <a:gd name="T35" fmla="*/ 17 h 378"/>
              <a:gd name="T36" fmla="*/ 599 w 1773"/>
              <a:gd name="T37" fmla="*/ 80 h 378"/>
              <a:gd name="T38" fmla="*/ 544 w 1773"/>
              <a:gd name="T39" fmla="*/ 25 h 378"/>
              <a:gd name="T40" fmla="*/ 449 w 1773"/>
              <a:gd name="T41" fmla="*/ 41 h 378"/>
              <a:gd name="T42" fmla="*/ 410 w 1773"/>
              <a:gd name="T43" fmla="*/ 96 h 378"/>
              <a:gd name="T44" fmla="*/ 378 w 1773"/>
              <a:gd name="T45" fmla="*/ 143 h 378"/>
              <a:gd name="T46" fmla="*/ 370 w 1773"/>
              <a:gd name="T47" fmla="*/ 167 h 378"/>
              <a:gd name="T48" fmla="*/ 276 w 1773"/>
              <a:gd name="T49" fmla="*/ 183 h 378"/>
              <a:gd name="T50" fmla="*/ 228 w 1773"/>
              <a:gd name="T51" fmla="*/ 206 h 378"/>
              <a:gd name="T52" fmla="*/ 149 w 1773"/>
              <a:gd name="T53" fmla="*/ 277 h 378"/>
              <a:gd name="T54" fmla="*/ 110 w 1773"/>
              <a:gd name="T55" fmla="*/ 270 h 378"/>
              <a:gd name="T56" fmla="*/ 94 w 1773"/>
              <a:gd name="T57" fmla="*/ 222 h 378"/>
              <a:gd name="T58" fmla="*/ 63 w 1773"/>
              <a:gd name="T59" fmla="*/ 175 h 378"/>
              <a:gd name="T60" fmla="*/ 0 w 1773"/>
              <a:gd name="T61" fmla="*/ 120 h 378"/>
              <a:gd name="T62" fmla="*/ 4 w 1773"/>
              <a:gd name="T63" fmla="*/ 378 h 37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73"/>
              <a:gd name="T97" fmla="*/ 0 h 378"/>
              <a:gd name="T98" fmla="*/ 1773 w 1773"/>
              <a:gd name="T99" fmla="*/ 378 h 37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73" h="378">
                <a:moveTo>
                  <a:pt x="4" y="378"/>
                </a:moveTo>
                <a:lnTo>
                  <a:pt x="1592" y="378"/>
                </a:lnTo>
                <a:lnTo>
                  <a:pt x="1773" y="378"/>
                </a:lnTo>
                <a:lnTo>
                  <a:pt x="1773" y="197"/>
                </a:lnTo>
                <a:cubicBezTo>
                  <a:pt x="1758" y="182"/>
                  <a:pt x="1747" y="160"/>
                  <a:pt x="1728" y="151"/>
                </a:cubicBezTo>
                <a:cubicBezTo>
                  <a:pt x="1718" y="146"/>
                  <a:pt x="1707" y="160"/>
                  <a:pt x="1696" y="159"/>
                </a:cubicBezTo>
                <a:cubicBezTo>
                  <a:pt x="1661" y="155"/>
                  <a:pt x="1683" y="226"/>
                  <a:pt x="1648" y="221"/>
                </a:cubicBezTo>
                <a:cubicBezTo>
                  <a:pt x="1597" y="188"/>
                  <a:pt x="1585" y="351"/>
                  <a:pt x="1553" y="317"/>
                </a:cubicBezTo>
                <a:cubicBezTo>
                  <a:pt x="1515" y="299"/>
                  <a:pt x="1532" y="280"/>
                  <a:pt x="1514" y="268"/>
                </a:cubicBezTo>
                <a:cubicBezTo>
                  <a:pt x="1469" y="270"/>
                  <a:pt x="1392" y="217"/>
                  <a:pt x="1347" y="221"/>
                </a:cubicBezTo>
                <a:cubicBezTo>
                  <a:pt x="1300" y="225"/>
                  <a:pt x="1301" y="196"/>
                  <a:pt x="1255" y="209"/>
                </a:cubicBezTo>
                <a:cubicBezTo>
                  <a:pt x="1215" y="236"/>
                  <a:pt x="1194" y="234"/>
                  <a:pt x="1155" y="209"/>
                </a:cubicBezTo>
                <a:cubicBezTo>
                  <a:pt x="1136" y="181"/>
                  <a:pt x="1081" y="288"/>
                  <a:pt x="1053" y="269"/>
                </a:cubicBezTo>
                <a:cubicBezTo>
                  <a:pt x="1021" y="220"/>
                  <a:pt x="1010" y="1"/>
                  <a:pt x="946" y="9"/>
                </a:cubicBezTo>
                <a:cubicBezTo>
                  <a:pt x="926" y="40"/>
                  <a:pt x="910" y="34"/>
                  <a:pt x="883" y="57"/>
                </a:cubicBezTo>
                <a:cubicBezTo>
                  <a:pt x="844" y="89"/>
                  <a:pt x="884" y="101"/>
                  <a:pt x="835" y="117"/>
                </a:cubicBezTo>
                <a:cubicBezTo>
                  <a:pt x="827" y="125"/>
                  <a:pt x="770" y="177"/>
                  <a:pt x="759" y="179"/>
                </a:cubicBezTo>
                <a:cubicBezTo>
                  <a:pt x="754" y="183"/>
                  <a:pt x="714" y="34"/>
                  <a:pt x="687" y="17"/>
                </a:cubicBezTo>
                <a:cubicBezTo>
                  <a:pt x="660" y="0"/>
                  <a:pt x="623" y="79"/>
                  <a:pt x="599" y="80"/>
                </a:cubicBezTo>
                <a:cubicBezTo>
                  <a:pt x="580" y="53"/>
                  <a:pt x="576" y="36"/>
                  <a:pt x="544" y="25"/>
                </a:cubicBezTo>
                <a:cubicBezTo>
                  <a:pt x="512" y="29"/>
                  <a:pt x="472" y="18"/>
                  <a:pt x="449" y="41"/>
                </a:cubicBezTo>
                <a:cubicBezTo>
                  <a:pt x="433" y="57"/>
                  <a:pt x="426" y="80"/>
                  <a:pt x="410" y="96"/>
                </a:cubicBezTo>
                <a:cubicBezTo>
                  <a:pt x="391" y="153"/>
                  <a:pt x="418" y="84"/>
                  <a:pt x="378" y="143"/>
                </a:cubicBezTo>
                <a:cubicBezTo>
                  <a:pt x="373" y="150"/>
                  <a:pt x="376" y="161"/>
                  <a:pt x="370" y="167"/>
                </a:cubicBezTo>
                <a:cubicBezTo>
                  <a:pt x="348" y="190"/>
                  <a:pt x="308" y="179"/>
                  <a:pt x="276" y="183"/>
                </a:cubicBezTo>
                <a:cubicBezTo>
                  <a:pt x="261" y="188"/>
                  <a:pt x="239" y="193"/>
                  <a:pt x="228" y="206"/>
                </a:cubicBezTo>
                <a:cubicBezTo>
                  <a:pt x="185" y="255"/>
                  <a:pt x="212" y="259"/>
                  <a:pt x="149" y="277"/>
                </a:cubicBezTo>
                <a:cubicBezTo>
                  <a:pt x="136" y="275"/>
                  <a:pt x="119" y="279"/>
                  <a:pt x="110" y="270"/>
                </a:cubicBezTo>
                <a:cubicBezTo>
                  <a:pt x="98" y="258"/>
                  <a:pt x="99" y="238"/>
                  <a:pt x="94" y="222"/>
                </a:cubicBezTo>
                <a:cubicBezTo>
                  <a:pt x="81" y="183"/>
                  <a:pt x="94" y="213"/>
                  <a:pt x="63" y="175"/>
                </a:cubicBezTo>
                <a:cubicBezTo>
                  <a:pt x="38" y="144"/>
                  <a:pt x="10" y="86"/>
                  <a:pt x="0" y="120"/>
                </a:cubicBezTo>
                <a:lnTo>
                  <a:pt x="4" y="3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3557" name="Freeform 8"/>
          <p:cNvSpPr>
            <a:spLocks noChangeAspect="1"/>
          </p:cNvSpPr>
          <p:nvPr/>
        </p:nvSpPr>
        <p:spPr bwMode="auto">
          <a:xfrm flipH="1">
            <a:off x="4716463" y="4724400"/>
            <a:ext cx="4210050" cy="900113"/>
          </a:xfrm>
          <a:custGeom>
            <a:avLst/>
            <a:gdLst>
              <a:gd name="T0" fmla="*/ 4 w 1773"/>
              <a:gd name="T1" fmla="*/ 378 h 378"/>
              <a:gd name="T2" fmla="*/ 1592 w 1773"/>
              <a:gd name="T3" fmla="*/ 378 h 378"/>
              <a:gd name="T4" fmla="*/ 1773 w 1773"/>
              <a:gd name="T5" fmla="*/ 378 h 378"/>
              <a:gd name="T6" fmla="*/ 1773 w 1773"/>
              <a:gd name="T7" fmla="*/ 197 h 378"/>
              <a:gd name="T8" fmla="*/ 1728 w 1773"/>
              <a:gd name="T9" fmla="*/ 151 h 378"/>
              <a:gd name="T10" fmla="*/ 1696 w 1773"/>
              <a:gd name="T11" fmla="*/ 159 h 378"/>
              <a:gd name="T12" fmla="*/ 1648 w 1773"/>
              <a:gd name="T13" fmla="*/ 221 h 378"/>
              <a:gd name="T14" fmla="*/ 1553 w 1773"/>
              <a:gd name="T15" fmla="*/ 317 h 378"/>
              <a:gd name="T16" fmla="*/ 1514 w 1773"/>
              <a:gd name="T17" fmla="*/ 268 h 378"/>
              <a:gd name="T18" fmla="*/ 1347 w 1773"/>
              <a:gd name="T19" fmla="*/ 221 h 378"/>
              <a:gd name="T20" fmla="*/ 1255 w 1773"/>
              <a:gd name="T21" fmla="*/ 209 h 378"/>
              <a:gd name="T22" fmla="*/ 1155 w 1773"/>
              <a:gd name="T23" fmla="*/ 209 h 378"/>
              <a:gd name="T24" fmla="*/ 1053 w 1773"/>
              <a:gd name="T25" fmla="*/ 269 h 378"/>
              <a:gd name="T26" fmla="*/ 946 w 1773"/>
              <a:gd name="T27" fmla="*/ 9 h 378"/>
              <a:gd name="T28" fmla="*/ 883 w 1773"/>
              <a:gd name="T29" fmla="*/ 57 h 378"/>
              <a:gd name="T30" fmla="*/ 835 w 1773"/>
              <a:gd name="T31" fmla="*/ 117 h 378"/>
              <a:gd name="T32" fmla="*/ 759 w 1773"/>
              <a:gd name="T33" fmla="*/ 179 h 378"/>
              <a:gd name="T34" fmla="*/ 687 w 1773"/>
              <a:gd name="T35" fmla="*/ 17 h 378"/>
              <a:gd name="T36" fmla="*/ 599 w 1773"/>
              <a:gd name="T37" fmla="*/ 80 h 378"/>
              <a:gd name="T38" fmla="*/ 544 w 1773"/>
              <a:gd name="T39" fmla="*/ 25 h 378"/>
              <a:gd name="T40" fmla="*/ 449 w 1773"/>
              <a:gd name="T41" fmla="*/ 41 h 378"/>
              <a:gd name="T42" fmla="*/ 410 w 1773"/>
              <a:gd name="T43" fmla="*/ 96 h 378"/>
              <a:gd name="T44" fmla="*/ 378 w 1773"/>
              <a:gd name="T45" fmla="*/ 143 h 378"/>
              <a:gd name="T46" fmla="*/ 370 w 1773"/>
              <a:gd name="T47" fmla="*/ 167 h 378"/>
              <a:gd name="T48" fmla="*/ 276 w 1773"/>
              <a:gd name="T49" fmla="*/ 183 h 378"/>
              <a:gd name="T50" fmla="*/ 228 w 1773"/>
              <a:gd name="T51" fmla="*/ 206 h 378"/>
              <a:gd name="T52" fmla="*/ 149 w 1773"/>
              <a:gd name="T53" fmla="*/ 277 h 378"/>
              <a:gd name="T54" fmla="*/ 110 w 1773"/>
              <a:gd name="T55" fmla="*/ 270 h 378"/>
              <a:gd name="T56" fmla="*/ 94 w 1773"/>
              <a:gd name="T57" fmla="*/ 222 h 378"/>
              <a:gd name="T58" fmla="*/ 63 w 1773"/>
              <a:gd name="T59" fmla="*/ 175 h 378"/>
              <a:gd name="T60" fmla="*/ 0 w 1773"/>
              <a:gd name="T61" fmla="*/ 120 h 378"/>
              <a:gd name="T62" fmla="*/ 4 w 1773"/>
              <a:gd name="T63" fmla="*/ 378 h 37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73"/>
              <a:gd name="T97" fmla="*/ 0 h 378"/>
              <a:gd name="T98" fmla="*/ 1773 w 1773"/>
              <a:gd name="T99" fmla="*/ 378 h 37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73" h="378">
                <a:moveTo>
                  <a:pt x="4" y="378"/>
                </a:moveTo>
                <a:lnTo>
                  <a:pt x="1592" y="378"/>
                </a:lnTo>
                <a:lnTo>
                  <a:pt x="1773" y="378"/>
                </a:lnTo>
                <a:lnTo>
                  <a:pt x="1773" y="197"/>
                </a:lnTo>
                <a:cubicBezTo>
                  <a:pt x="1758" y="182"/>
                  <a:pt x="1747" y="160"/>
                  <a:pt x="1728" y="151"/>
                </a:cubicBezTo>
                <a:cubicBezTo>
                  <a:pt x="1718" y="146"/>
                  <a:pt x="1707" y="160"/>
                  <a:pt x="1696" y="159"/>
                </a:cubicBezTo>
                <a:cubicBezTo>
                  <a:pt x="1661" y="155"/>
                  <a:pt x="1683" y="226"/>
                  <a:pt x="1648" y="221"/>
                </a:cubicBezTo>
                <a:cubicBezTo>
                  <a:pt x="1597" y="188"/>
                  <a:pt x="1585" y="351"/>
                  <a:pt x="1553" y="317"/>
                </a:cubicBezTo>
                <a:cubicBezTo>
                  <a:pt x="1515" y="299"/>
                  <a:pt x="1532" y="280"/>
                  <a:pt x="1514" y="268"/>
                </a:cubicBezTo>
                <a:cubicBezTo>
                  <a:pt x="1469" y="270"/>
                  <a:pt x="1392" y="217"/>
                  <a:pt x="1347" y="221"/>
                </a:cubicBezTo>
                <a:cubicBezTo>
                  <a:pt x="1300" y="225"/>
                  <a:pt x="1301" y="196"/>
                  <a:pt x="1255" y="209"/>
                </a:cubicBezTo>
                <a:cubicBezTo>
                  <a:pt x="1215" y="236"/>
                  <a:pt x="1194" y="234"/>
                  <a:pt x="1155" y="209"/>
                </a:cubicBezTo>
                <a:cubicBezTo>
                  <a:pt x="1136" y="181"/>
                  <a:pt x="1081" y="288"/>
                  <a:pt x="1053" y="269"/>
                </a:cubicBezTo>
                <a:cubicBezTo>
                  <a:pt x="1021" y="220"/>
                  <a:pt x="1010" y="1"/>
                  <a:pt x="946" y="9"/>
                </a:cubicBezTo>
                <a:cubicBezTo>
                  <a:pt x="926" y="40"/>
                  <a:pt x="910" y="34"/>
                  <a:pt x="883" y="57"/>
                </a:cubicBezTo>
                <a:cubicBezTo>
                  <a:pt x="844" y="89"/>
                  <a:pt x="884" y="101"/>
                  <a:pt x="835" y="117"/>
                </a:cubicBezTo>
                <a:cubicBezTo>
                  <a:pt x="827" y="125"/>
                  <a:pt x="770" y="177"/>
                  <a:pt x="759" y="179"/>
                </a:cubicBezTo>
                <a:cubicBezTo>
                  <a:pt x="754" y="183"/>
                  <a:pt x="714" y="34"/>
                  <a:pt x="687" y="17"/>
                </a:cubicBezTo>
                <a:cubicBezTo>
                  <a:pt x="660" y="0"/>
                  <a:pt x="623" y="79"/>
                  <a:pt x="599" y="80"/>
                </a:cubicBezTo>
                <a:cubicBezTo>
                  <a:pt x="580" y="53"/>
                  <a:pt x="576" y="36"/>
                  <a:pt x="544" y="25"/>
                </a:cubicBezTo>
                <a:cubicBezTo>
                  <a:pt x="512" y="29"/>
                  <a:pt x="472" y="18"/>
                  <a:pt x="449" y="41"/>
                </a:cubicBezTo>
                <a:cubicBezTo>
                  <a:pt x="433" y="57"/>
                  <a:pt x="426" y="80"/>
                  <a:pt x="410" y="96"/>
                </a:cubicBezTo>
                <a:cubicBezTo>
                  <a:pt x="391" y="153"/>
                  <a:pt x="418" y="84"/>
                  <a:pt x="378" y="143"/>
                </a:cubicBezTo>
                <a:cubicBezTo>
                  <a:pt x="373" y="150"/>
                  <a:pt x="376" y="161"/>
                  <a:pt x="370" y="167"/>
                </a:cubicBezTo>
                <a:cubicBezTo>
                  <a:pt x="348" y="190"/>
                  <a:pt x="308" y="179"/>
                  <a:pt x="276" y="183"/>
                </a:cubicBezTo>
                <a:cubicBezTo>
                  <a:pt x="261" y="188"/>
                  <a:pt x="239" y="193"/>
                  <a:pt x="228" y="206"/>
                </a:cubicBezTo>
                <a:cubicBezTo>
                  <a:pt x="185" y="255"/>
                  <a:pt x="212" y="259"/>
                  <a:pt x="149" y="277"/>
                </a:cubicBezTo>
                <a:cubicBezTo>
                  <a:pt x="136" y="275"/>
                  <a:pt x="119" y="279"/>
                  <a:pt x="110" y="270"/>
                </a:cubicBezTo>
                <a:cubicBezTo>
                  <a:pt x="98" y="258"/>
                  <a:pt x="99" y="238"/>
                  <a:pt x="94" y="222"/>
                </a:cubicBezTo>
                <a:cubicBezTo>
                  <a:pt x="81" y="183"/>
                  <a:pt x="94" y="213"/>
                  <a:pt x="63" y="175"/>
                </a:cubicBezTo>
                <a:cubicBezTo>
                  <a:pt x="38" y="144"/>
                  <a:pt x="10" y="86"/>
                  <a:pt x="0" y="120"/>
                </a:cubicBezTo>
                <a:lnTo>
                  <a:pt x="4" y="3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54" name="Rectangle 10"/>
          <p:cNvSpPr>
            <a:spLocks noChangeArrowheads="1"/>
          </p:cNvSpPr>
          <p:nvPr/>
        </p:nvSpPr>
        <p:spPr bwMode="auto">
          <a:xfrm>
            <a:off x="250825" y="2997200"/>
            <a:ext cx="4249738" cy="266382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655" name="Text Box 15"/>
          <p:cNvSpPr txBox="1">
            <a:spLocks noChangeArrowheads="1"/>
          </p:cNvSpPr>
          <p:nvPr/>
        </p:nvSpPr>
        <p:spPr bwMode="auto">
          <a:xfrm>
            <a:off x="1258888" y="4724400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u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7656" name="Text Box 18"/>
          <p:cNvSpPr txBox="1">
            <a:spLocks noChangeArrowheads="1"/>
          </p:cNvSpPr>
          <p:nvPr/>
        </p:nvSpPr>
        <p:spPr bwMode="auto">
          <a:xfrm>
            <a:off x="7453313" y="4652963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u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7657" name="Rectangle 21"/>
          <p:cNvSpPr>
            <a:spLocks noChangeArrowheads="1"/>
          </p:cNvSpPr>
          <p:nvPr/>
        </p:nvSpPr>
        <p:spPr bwMode="auto">
          <a:xfrm>
            <a:off x="4716463" y="2997200"/>
            <a:ext cx="4249737" cy="266382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419475" y="5734050"/>
            <a:ext cx="2952750" cy="503238"/>
            <a:chOff x="2154" y="3612"/>
            <a:chExt cx="1860" cy="317"/>
          </a:xfrm>
        </p:grpSpPr>
        <p:sp>
          <p:nvSpPr>
            <p:cNvPr id="27680" name="Line 26"/>
            <p:cNvSpPr>
              <a:spLocks noChangeShapeType="1"/>
            </p:cNvSpPr>
            <p:nvPr/>
          </p:nvSpPr>
          <p:spPr bwMode="auto">
            <a:xfrm>
              <a:off x="2154" y="3929"/>
              <a:ext cx="1860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7681" name="Text Box 27"/>
            <p:cNvSpPr txBox="1">
              <a:spLocks noChangeArrowheads="1"/>
            </p:cNvSpPr>
            <p:nvPr/>
          </p:nvSpPr>
          <p:spPr bwMode="auto">
            <a:xfrm>
              <a:off x="2336" y="3612"/>
              <a:ext cx="63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h</a:t>
              </a:r>
              <a:r>
                <a:rPr lang="en-CA" baseline="-2500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1</a:t>
              </a: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(u</a:t>
              </a:r>
              <a:r>
                <a:rPr lang="en-CA" baseline="-2500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4</a:t>
              </a: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)</a:t>
              </a:r>
            </a:p>
          </p:txBody>
        </p: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7429500" y="4643438"/>
            <a:ext cx="503238" cy="504825"/>
            <a:chOff x="4604" y="2840"/>
            <a:chExt cx="499" cy="454"/>
          </a:xfrm>
        </p:grpSpPr>
        <p:sp>
          <p:nvSpPr>
            <p:cNvPr id="23578" name="Line 29"/>
            <p:cNvSpPr>
              <a:spLocks noChangeShapeType="1"/>
            </p:cNvSpPr>
            <p:nvPr/>
          </p:nvSpPr>
          <p:spPr bwMode="auto">
            <a:xfrm flipH="1">
              <a:off x="4604" y="2840"/>
              <a:ext cx="499" cy="454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3579" name="Line 30"/>
            <p:cNvSpPr>
              <a:spLocks noChangeShapeType="1"/>
            </p:cNvSpPr>
            <p:nvPr/>
          </p:nvSpPr>
          <p:spPr bwMode="auto">
            <a:xfrm>
              <a:off x="4650" y="2886"/>
              <a:ext cx="408" cy="363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04162" name="Text Box 34"/>
          <p:cNvSpPr txBox="1">
            <a:spLocks noChangeArrowheads="1"/>
          </p:cNvSpPr>
          <p:nvPr/>
        </p:nvSpPr>
        <p:spPr bwMode="auto">
          <a:xfrm>
            <a:off x="4716463" y="5734050"/>
            <a:ext cx="1008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h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2</a:t>
            </a: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(u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4</a:t>
            </a: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)</a:t>
            </a:r>
          </a:p>
        </p:txBody>
      </p: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3419475" y="6381750"/>
            <a:ext cx="2879725" cy="476250"/>
            <a:chOff x="2154" y="4020"/>
            <a:chExt cx="1814" cy="300"/>
          </a:xfrm>
        </p:grpSpPr>
        <p:sp>
          <p:nvSpPr>
            <p:cNvPr id="27676" name="Line 35"/>
            <p:cNvSpPr>
              <a:spLocks noChangeShapeType="1"/>
            </p:cNvSpPr>
            <p:nvPr/>
          </p:nvSpPr>
          <p:spPr bwMode="auto">
            <a:xfrm flipH="1">
              <a:off x="2154" y="4020"/>
              <a:ext cx="1814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7677" name="Text Box 36"/>
            <p:cNvSpPr txBox="1">
              <a:spLocks noChangeArrowheads="1"/>
            </p:cNvSpPr>
            <p:nvPr/>
          </p:nvSpPr>
          <p:spPr bwMode="auto">
            <a:xfrm>
              <a:off x="2971" y="4032"/>
              <a:ext cx="3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  <a:sym typeface="Wingdings" pitchFamily="2" charset="2"/>
                </a:rPr>
                <a:t></a:t>
              </a:r>
            </a:p>
          </p:txBody>
        </p:sp>
      </p:grpSp>
      <p:sp>
        <p:nvSpPr>
          <p:cNvPr id="304167" name="Oval 39"/>
          <p:cNvSpPr>
            <a:spLocks noChangeArrowheads="1"/>
          </p:cNvSpPr>
          <p:nvPr/>
        </p:nvSpPr>
        <p:spPr bwMode="auto">
          <a:xfrm>
            <a:off x="7451725" y="4724400"/>
            <a:ext cx="433388" cy="433388"/>
          </a:xfrm>
          <a:prstGeom prst="ellipse">
            <a:avLst/>
          </a:prstGeom>
          <a:noFill/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766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98BCE6-9DF4-49F5-8473-509FA6A0DAD4}" type="slidenum">
              <a:rPr lang="en-US" smtClean="0">
                <a:latin typeface="Calibri" pitchFamily="34" charset="0"/>
                <a:ea typeface="Calibri" pitchFamily="34" charset="0"/>
                <a:cs typeface="Calibri" pitchFamily="34" charset="0"/>
              </a:rPr>
              <a:pPr/>
              <a:t>65</a:t>
            </a:fld>
            <a:endParaRPr lang="en-US" smtClean="0"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30" name="Text Box 8"/>
          <p:cNvSpPr txBox="1">
            <a:spLocks noChangeArrowheads="1"/>
          </p:cNvSpPr>
          <p:nvPr/>
        </p:nvSpPr>
        <p:spPr bwMode="auto">
          <a:xfrm>
            <a:off x="0" y="5949950"/>
            <a:ext cx="7858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CA" sz="32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7229476" y="5857875"/>
            <a:ext cx="6699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Y</a:t>
            </a:r>
            <a:endParaRPr lang="en-CA" sz="32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2" name="AutoShape 39"/>
          <p:cNvSpPr>
            <a:spLocks noChangeArrowheads="1"/>
          </p:cNvSpPr>
          <p:nvPr/>
        </p:nvSpPr>
        <p:spPr bwMode="auto">
          <a:xfrm>
            <a:off x="1619250" y="5949950"/>
            <a:ext cx="1439863" cy="719138"/>
          </a:xfrm>
          <a:prstGeom prst="cloudCallout">
            <a:avLst>
              <a:gd name="adj1" fmla="val -79329"/>
              <a:gd name="adj2" fmla="val -37194"/>
            </a:avLst>
          </a:prstGeom>
          <a:solidFill>
            <a:srgbClr val="3F691E"/>
          </a:solidFill>
          <a:ln w="25400" cap="flat">
            <a:solidFill>
              <a:srgbClr val="40404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CA" sz="3200" dirty="0">
                <a:solidFill>
                  <a:srgbClr val="F0EEC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  <a:sym typeface="Tahoma" pitchFamily="34" charset="0"/>
              </a:rPr>
              <a:t>u</a:t>
            </a:r>
            <a:r>
              <a:rPr lang="en-CA" sz="3200" baseline="-25000" dirty="0">
                <a:solidFill>
                  <a:srgbClr val="F0EEC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  <a:sym typeface="Tahoma" pitchFamily="34" charset="0"/>
              </a:rPr>
              <a:t>4</a:t>
            </a:r>
          </a:p>
        </p:txBody>
      </p:sp>
      <p:sp>
        <p:nvSpPr>
          <p:cNvPr id="27672" name="Text Box 8"/>
          <p:cNvSpPr txBox="1">
            <a:spLocks noChangeArrowheads="1"/>
          </p:cNvSpPr>
          <p:nvPr/>
        </p:nvSpPr>
        <p:spPr bwMode="auto">
          <a:xfrm>
            <a:off x="0" y="2643188"/>
            <a:ext cx="3825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1</a:t>
            </a:r>
            <a:endParaRPr lang="en-CA" sz="3200">
              <a:solidFill>
                <a:schemeClr val="tx2"/>
              </a:solidFill>
            </a:endParaRPr>
          </a:p>
        </p:txBody>
      </p:sp>
      <p:sp>
        <p:nvSpPr>
          <p:cNvPr id="27673" name="Text Box 8"/>
          <p:cNvSpPr txBox="1">
            <a:spLocks noChangeArrowheads="1"/>
          </p:cNvSpPr>
          <p:nvPr/>
        </p:nvSpPr>
        <p:spPr bwMode="auto">
          <a:xfrm>
            <a:off x="8761413" y="2643188"/>
            <a:ext cx="3825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1</a:t>
            </a:r>
            <a:endParaRPr lang="en-CA" sz="3200">
              <a:solidFill>
                <a:schemeClr val="tx2"/>
              </a:solidFill>
            </a:endParaRPr>
          </a:p>
        </p:txBody>
      </p:sp>
      <p:sp>
        <p:nvSpPr>
          <p:cNvPr id="27674" name="Text Box 8"/>
          <p:cNvSpPr txBox="1">
            <a:spLocks noChangeArrowheads="1"/>
          </p:cNvSpPr>
          <p:nvPr/>
        </p:nvSpPr>
        <p:spPr bwMode="auto">
          <a:xfrm>
            <a:off x="0" y="5286375"/>
            <a:ext cx="3825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0</a:t>
            </a:r>
            <a:endParaRPr lang="en-CA" sz="3200">
              <a:solidFill>
                <a:schemeClr val="tx2"/>
              </a:solidFill>
            </a:endParaRPr>
          </a:p>
        </p:txBody>
      </p:sp>
      <p:sp>
        <p:nvSpPr>
          <p:cNvPr id="27675" name="Text Box 8"/>
          <p:cNvSpPr txBox="1">
            <a:spLocks noChangeArrowheads="1"/>
          </p:cNvSpPr>
          <p:nvPr/>
        </p:nvSpPr>
        <p:spPr bwMode="auto">
          <a:xfrm>
            <a:off x="8761413" y="5286375"/>
            <a:ext cx="3825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0</a:t>
            </a:r>
            <a:endParaRPr lang="en-CA" sz="3200">
              <a:solidFill>
                <a:schemeClr val="tx2"/>
              </a:solidFill>
            </a:endParaRPr>
          </a:p>
        </p:txBody>
      </p:sp>
      <p:pic>
        <p:nvPicPr>
          <p:cNvPr id="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769" y="5948316"/>
            <a:ext cx="593053" cy="7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" name="AutoShape 39"/>
          <p:cNvSpPr>
            <a:spLocks noChangeArrowheads="1"/>
          </p:cNvSpPr>
          <p:nvPr/>
        </p:nvSpPr>
        <p:spPr bwMode="auto">
          <a:xfrm>
            <a:off x="6215063" y="5500688"/>
            <a:ext cx="1439862" cy="719137"/>
          </a:xfrm>
          <a:prstGeom prst="cloudCallout">
            <a:avLst>
              <a:gd name="adj1" fmla="val 73210"/>
              <a:gd name="adj2" fmla="val 6436"/>
            </a:avLst>
          </a:prstGeom>
          <a:solidFill>
            <a:srgbClr val="FF0000"/>
          </a:solidFill>
          <a:ln w="25400" cap="flat">
            <a:solidFill>
              <a:srgbClr val="40404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CA" sz="3200" dirty="0">
                <a:solidFill>
                  <a:srgbClr val="F0EEC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  <a:sym typeface="Tahoma" pitchFamily="34" charset="0"/>
              </a:rPr>
              <a:t>u</a:t>
            </a:r>
            <a:r>
              <a:rPr lang="en-CA" sz="3200" baseline="-25000" dirty="0">
                <a:solidFill>
                  <a:srgbClr val="F0EEC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  <a:sym typeface="Tahoma" pitchFamily="34" charset="0"/>
              </a:rPr>
              <a:t>2</a:t>
            </a:r>
          </a:p>
        </p:txBody>
      </p:sp>
      <p:sp>
        <p:nvSpPr>
          <p:cNvPr id="39" name="Text Box 8"/>
          <p:cNvSpPr txBox="1">
            <a:spLocks noChangeArrowheads="1"/>
          </p:cNvSpPr>
          <p:nvPr/>
        </p:nvSpPr>
        <p:spPr bwMode="auto">
          <a:xfrm>
            <a:off x="428625" y="3000375"/>
            <a:ext cx="8302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CA" sz="3200" dirty="0">
              <a:solidFill>
                <a:schemeClr val="tx2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4857750" y="3000375"/>
            <a:ext cx="866776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Y</a:t>
            </a:r>
            <a:endParaRPr lang="en-CA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09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304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4162" grpId="0"/>
      <p:bldP spid="304167" grpId="0" animBg="1"/>
      <p:bldP spid="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5" name="Slide Number Placeholder 5"/>
          <p:cNvSpPr txBox="1">
            <a:spLocks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r"/>
            <a:fld id="{D1447782-5D05-41E1-A7B8-BD8ED20EF8FB}" type="slidenum">
              <a:rPr lang="en-US" sz="1400"/>
              <a:pPr algn="r"/>
              <a:t>66</a:t>
            </a:fld>
            <a:endParaRPr lang="en-US" sz="1400"/>
          </a:p>
        </p:txBody>
      </p:sp>
      <p:pic>
        <p:nvPicPr>
          <p:cNvPr id="41" name="Picture 4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35" y="5957094"/>
            <a:ext cx="62583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769" y="5948316"/>
            <a:ext cx="593053" cy="70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F3C31E-C8D4-4359-ACFB-684C03B3FBD0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title"/>
          </p:nvPr>
        </p:nvSpPr>
        <p:spPr>
          <a:xfrm>
            <a:off x="611188" y="188913"/>
            <a:ext cx="7772400" cy="1143000"/>
          </a:xfrm>
        </p:spPr>
        <p:txBody>
          <a:bodyPr/>
          <a:lstStyle/>
          <a:p>
            <a:r>
              <a:rPr lang="en-CA" smtClean="0"/>
              <a:t>Proof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6" name="Rectangle 4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9750" y="1052513"/>
                <a:ext cx="7772400" cy="1152525"/>
              </a:xfrm>
            </p:spPr>
            <p:txBody>
              <a:bodyPr/>
              <a:lstStyle/>
              <a:p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Sample using </a:t>
                </a:r>
                <a14:m>
                  <m:oMath xmlns:m="http://schemas.openxmlformats.org/officeDocument/2006/math"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𝑂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(</m:t>
                    </m:r>
                    <m:r>
                      <m:rPr>
                        <m:sty m:val="p"/>
                      </m:rP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log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⁡1/</m:t>
                    </m:r>
                    <m:r>
                      <a:rPr lang="el-GR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𝜀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+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𝐷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(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sym typeface="Tahoma" pitchFamily="34" charset="0"/>
                      </a:rPr>
                      <m:t>𝑀</m:t>
                    </m:r>
                    <m:r>
                      <a:rPr lang="en-CA" i="1" baseline="-25000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𝑋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∥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sym typeface="Tahoma" pitchFamily="34" charset="0"/>
                      </a:rPr>
                      <m:t>𝑀</m:t>
                    </m:r>
                    <m:r>
                      <a:rPr lang="en-CA" i="1" baseline="-25000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𝑌</m:t>
                    </m:r>
                    <m:r>
                      <a:rPr lang="en-CA" i="1" dirty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</a:rPr>
                      <m:t>))</m:t>
                    </m:r>
                  </m:oMath>
                </a14:m>
                <a:r>
                  <a:rPr lang="en-CA" dirty="0">
                    <a:ea typeface="Calibri" pitchFamily="34" charset="0"/>
                  </a:rPr>
                  <a:t> communication with statistical error </a:t>
                </a:r>
                <a:r>
                  <a:rPr lang="el-GR" dirty="0" smtClean="0">
                    <a:solidFill>
                      <a:schemeClr val="tx2"/>
                    </a:solidFill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ε</a:t>
                </a:r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8676" name="Rectangl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9750" y="1052513"/>
                <a:ext cx="7772400" cy="1152525"/>
              </a:xfrm>
              <a:blipFill rotWithShape="1">
                <a:blip r:embed="rId4"/>
                <a:stretch>
                  <a:fillRect l="-2118" t="-7407" b="-10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81" name="Freeform 6"/>
          <p:cNvSpPr>
            <a:spLocks noChangeAspect="1"/>
          </p:cNvSpPr>
          <p:nvPr/>
        </p:nvSpPr>
        <p:spPr bwMode="auto">
          <a:xfrm>
            <a:off x="250825" y="4724400"/>
            <a:ext cx="4221163" cy="900113"/>
          </a:xfrm>
          <a:custGeom>
            <a:avLst/>
            <a:gdLst>
              <a:gd name="T0" fmla="*/ 4 w 1773"/>
              <a:gd name="T1" fmla="*/ 378 h 378"/>
              <a:gd name="T2" fmla="*/ 1592 w 1773"/>
              <a:gd name="T3" fmla="*/ 378 h 378"/>
              <a:gd name="T4" fmla="*/ 1773 w 1773"/>
              <a:gd name="T5" fmla="*/ 378 h 378"/>
              <a:gd name="T6" fmla="*/ 1773 w 1773"/>
              <a:gd name="T7" fmla="*/ 197 h 378"/>
              <a:gd name="T8" fmla="*/ 1728 w 1773"/>
              <a:gd name="T9" fmla="*/ 151 h 378"/>
              <a:gd name="T10" fmla="*/ 1696 w 1773"/>
              <a:gd name="T11" fmla="*/ 159 h 378"/>
              <a:gd name="T12" fmla="*/ 1648 w 1773"/>
              <a:gd name="T13" fmla="*/ 221 h 378"/>
              <a:gd name="T14" fmla="*/ 1553 w 1773"/>
              <a:gd name="T15" fmla="*/ 317 h 378"/>
              <a:gd name="T16" fmla="*/ 1514 w 1773"/>
              <a:gd name="T17" fmla="*/ 268 h 378"/>
              <a:gd name="T18" fmla="*/ 1347 w 1773"/>
              <a:gd name="T19" fmla="*/ 221 h 378"/>
              <a:gd name="T20" fmla="*/ 1255 w 1773"/>
              <a:gd name="T21" fmla="*/ 209 h 378"/>
              <a:gd name="T22" fmla="*/ 1155 w 1773"/>
              <a:gd name="T23" fmla="*/ 209 h 378"/>
              <a:gd name="T24" fmla="*/ 1053 w 1773"/>
              <a:gd name="T25" fmla="*/ 269 h 378"/>
              <a:gd name="T26" fmla="*/ 946 w 1773"/>
              <a:gd name="T27" fmla="*/ 9 h 378"/>
              <a:gd name="T28" fmla="*/ 883 w 1773"/>
              <a:gd name="T29" fmla="*/ 57 h 378"/>
              <a:gd name="T30" fmla="*/ 835 w 1773"/>
              <a:gd name="T31" fmla="*/ 117 h 378"/>
              <a:gd name="T32" fmla="*/ 759 w 1773"/>
              <a:gd name="T33" fmla="*/ 179 h 378"/>
              <a:gd name="T34" fmla="*/ 687 w 1773"/>
              <a:gd name="T35" fmla="*/ 17 h 378"/>
              <a:gd name="T36" fmla="*/ 599 w 1773"/>
              <a:gd name="T37" fmla="*/ 80 h 378"/>
              <a:gd name="T38" fmla="*/ 544 w 1773"/>
              <a:gd name="T39" fmla="*/ 25 h 378"/>
              <a:gd name="T40" fmla="*/ 449 w 1773"/>
              <a:gd name="T41" fmla="*/ 41 h 378"/>
              <a:gd name="T42" fmla="*/ 410 w 1773"/>
              <a:gd name="T43" fmla="*/ 96 h 378"/>
              <a:gd name="T44" fmla="*/ 378 w 1773"/>
              <a:gd name="T45" fmla="*/ 143 h 378"/>
              <a:gd name="T46" fmla="*/ 370 w 1773"/>
              <a:gd name="T47" fmla="*/ 167 h 378"/>
              <a:gd name="T48" fmla="*/ 276 w 1773"/>
              <a:gd name="T49" fmla="*/ 183 h 378"/>
              <a:gd name="T50" fmla="*/ 228 w 1773"/>
              <a:gd name="T51" fmla="*/ 206 h 378"/>
              <a:gd name="T52" fmla="*/ 149 w 1773"/>
              <a:gd name="T53" fmla="*/ 277 h 378"/>
              <a:gd name="T54" fmla="*/ 110 w 1773"/>
              <a:gd name="T55" fmla="*/ 270 h 378"/>
              <a:gd name="T56" fmla="*/ 94 w 1773"/>
              <a:gd name="T57" fmla="*/ 222 h 378"/>
              <a:gd name="T58" fmla="*/ 63 w 1773"/>
              <a:gd name="T59" fmla="*/ 175 h 378"/>
              <a:gd name="T60" fmla="*/ 0 w 1773"/>
              <a:gd name="T61" fmla="*/ 120 h 378"/>
              <a:gd name="T62" fmla="*/ 4 w 1773"/>
              <a:gd name="T63" fmla="*/ 378 h 37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73"/>
              <a:gd name="T97" fmla="*/ 0 h 378"/>
              <a:gd name="T98" fmla="*/ 1773 w 1773"/>
              <a:gd name="T99" fmla="*/ 378 h 37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73" h="378">
                <a:moveTo>
                  <a:pt x="4" y="378"/>
                </a:moveTo>
                <a:lnTo>
                  <a:pt x="1592" y="378"/>
                </a:lnTo>
                <a:lnTo>
                  <a:pt x="1773" y="378"/>
                </a:lnTo>
                <a:lnTo>
                  <a:pt x="1773" y="197"/>
                </a:lnTo>
                <a:cubicBezTo>
                  <a:pt x="1758" y="182"/>
                  <a:pt x="1747" y="160"/>
                  <a:pt x="1728" y="151"/>
                </a:cubicBezTo>
                <a:cubicBezTo>
                  <a:pt x="1718" y="146"/>
                  <a:pt x="1707" y="160"/>
                  <a:pt x="1696" y="159"/>
                </a:cubicBezTo>
                <a:cubicBezTo>
                  <a:pt x="1661" y="155"/>
                  <a:pt x="1683" y="226"/>
                  <a:pt x="1648" y="221"/>
                </a:cubicBezTo>
                <a:cubicBezTo>
                  <a:pt x="1597" y="188"/>
                  <a:pt x="1585" y="351"/>
                  <a:pt x="1553" y="317"/>
                </a:cubicBezTo>
                <a:cubicBezTo>
                  <a:pt x="1515" y="299"/>
                  <a:pt x="1532" y="280"/>
                  <a:pt x="1514" y="268"/>
                </a:cubicBezTo>
                <a:cubicBezTo>
                  <a:pt x="1469" y="270"/>
                  <a:pt x="1392" y="217"/>
                  <a:pt x="1347" y="221"/>
                </a:cubicBezTo>
                <a:cubicBezTo>
                  <a:pt x="1300" y="225"/>
                  <a:pt x="1301" y="196"/>
                  <a:pt x="1255" y="209"/>
                </a:cubicBezTo>
                <a:cubicBezTo>
                  <a:pt x="1215" y="236"/>
                  <a:pt x="1194" y="234"/>
                  <a:pt x="1155" y="209"/>
                </a:cubicBezTo>
                <a:cubicBezTo>
                  <a:pt x="1136" y="181"/>
                  <a:pt x="1081" y="288"/>
                  <a:pt x="1053" y="269"/>
                </a:cubicBezTo>
                <a:cubicBezTo>
                  <a:pt x="1021" y="220"/>
                  <a:pt x="1010" y="1"/>
                  <a:pt x="946" y="9"/>
                </a:cubicBezTo>
                <a:cubicBezTo>
                  <a:pt x="926" y="40"/>
                  <a:pt x="910" y="34"/>
                  <a:pt x="883" y="57"/>
                </a:cubicBezTo>
                <a:cubicBezTo>
                  <a:pt x="844" y="89"/>
                  <a:pt x="884" y="101"/>
                  <a:pt x="835" y="117"/>
                </a:cubicBezTo>
                <a:cubicBezTo>
                  <a:pt x="827" y="125"/>
                  <a:pt x="770" y="177"/>
                  <a:pt x="759" y="179"/>
                </a:cubicBezTo>
                <a:cubicBezTo>
                  <a:pt x="754" y="183"/>
                  <a:pt x="714" y="34"/>
                  <a:pt x="687" y="17"/>
                </a:cubicBezTo>
                <a:cubicBezTo>
                  <a:pt x="660" y="0"/>
                  <a:pt x="623" y="79"/>
                  <a:pt x="599" y="80"/>
                </a:cubicBezTo>
                <a:cubicBezTo>
                  <a:pt x="580" y="53"/>
                  <a:pt x="576" y="36"/>
                  <a:pt x="544" y="25"/>
                </a:cubicBezTo>
                <a:cubicBezTo>
                  <a:pt x="512" y="29"/>
                  <a:pt x="472" y="18"/>
                  <a:pt x="449" y="41"/>
                </a:cubicBezTo>
                <a:cubicBezTo>
                  <a:pt x="433" y="57"/>
                  <a:pt x="426" y="80"/>
                  <a:pt x="410" y="96"/>
                </a:cubicBezTo>
                <a:cubicBezTo>
                  <a:pt x="391" y="153"/>
                  <a:pt x="418" y="84"/>
                  <a:pt x="378" y="143"/>
                </a:cubicBezTo>
                <a:cubicBezTo>
                  <a:pt x="373" y="150"/>
                  <a:pt x="376" y="161"/>
                  <a:pt x="370" y="167"/>
                </a:cubicBezTo>
                <a:cubicBezTo>
                  <a:pt x="348" y="190"/>
                  <a:pt x="308" y="179"/>
                  <a:pt x="276" y="183"/>
                </a:cubicBezTo>
                <a:cubicBezTo>
                  <a:pt x="261" y="188"/>
                  <a:pt x="239" y="193"/>
                  <a:pt x="228" y="206"/>
                </a:cubicBezTo>
                <a:cubicBezTo>
                  <a:pt x="185" y="255"/>
                  <a:pt x="212" y="259"/>
                  <a:pt x="149" y="277"/>
                </a:cubicBezTo>
                <a:cubicBezTo>
                  <a:pt x="136" y="275"/>
                  <a:pt x="119" y="279"/>
                  <a:pt x="110" y="270"/>
                </a:cubicBezTo>
                <a:cubicBezTo>
                  <a:pt x="98" y="258"/>
                  <a:pt x="99" y="238"/>
                  <a:pt x="94" y="222"/>
                </a:cubicBezTo>
                <a:cubicBezTo>
                  <a:pt x="81" y="183"/>
                  <a:pt x="94" y="213"/>
                  <a:pt x="63" y="175"/>
                </a:cubicBezTo>
                <a:cubicBezTo>
                  <a:pt x="38" y="144"/>
                  <a:pt x="10" y="86"/>
                  <a:pt x="0" y="120"/>
                </a:cubicBezTo>
                <a:lnTo>
                  <a:pt x="4" y="3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4582" name="Freeform 8"/>
          <p:cNvSpPr>
            <a:spLocks/>
          </p:cNvSpPr>
          <p:nvPr/>
        </p:nvSpPr>
        <p:spPr bwMode="auto">
          <a:xfrm flipH="1">
            <a:off x="4714875" y="3857625"/>
            <a:ext cx="4286250" cy="1800225"/>
          </a:xfrm>
          <a:custGeom>
            <a:avLst/>
            <a:gdLst>
              <a:gd name="T0" fmla="*/ 4 w 1773"/>
              <a:gd name="T1" fmla="*/ 378 h 378"/>
              <a:gd name="T2" fmla="*/ 1592 w 1773"/>
              <a:gd name="T3" fmla="*/ 378 h 378"/>
              <a:gd name="T4" fmla="*/ 1773 w 1773"/>
              <a:gd name="T5" fmla="*/ 378 h 378"/>
              <a:gd name="T6" fmla="*/ 1773 w 1773"/>
              <a:gd name="T7" fmla="*/ 197 h 378"/>
              <a:gd name="T8" fmla="*/ 1728 w 1773"/>
              <a:gd name="T9" fmla="*/ 151 h 378"/>
              <a:gd name="T10" fmla="*/ 1696 w 1773"/>
              <a:gd name="T11" fmla="*/ 159 h 378"/>
              <a:gd name="T12" fmla="*/ 1648 w 1773"/>
              <a:gd name="T13" fmla="*/ 221 h 378"/>
              <a:gd name="T14" fmla="*/ 1553 w 1773"/>
              <a:gd name="T15" fmla="*/ 317 h 378"/>
              <a:gd name="T16" fmla="*/ 1514 w 1773"/>
              <a:gd name="T17" fmla="*/ 268 h 378"/>
              <a:gd name="T18" fmla="*/ 1347 w 1773"/>
              <a:gd name="T19" fmla="*/ 221 h 378"/>
              <a:gd name="T20" fmla="*/ 1255 w 1773"/>
              <a:gd name="T21" fmla="*/ 209 h 378"/>
              <a:gd name="T22" fmla="*/ 1155 w 1773"/>
              <a:gd name="T23" fmla="*/ 209 h 378"/>
              <a:gd name="T24" fmla="*/ 1053 w 1773"/>
              <a:gd name="T25" fmla="*/ 269 h 378"/>
              <a:gd name="T26" fmla="*/ 946 w 1773"/>
              <a:gd name="T27" fmla="*/ 9 h 378"/>
              <a:gd name="T28" fmla="*/ 883 w 1773"/>
              <a:gd name="T29" fmla="*/ 57 h 378"/>
              <a:gd name="T30" fmla="*/ 835 w 1773"/>
              <a:gd name="T31" fmla="*/ 117 h 378"/>
              <a:gd name="T32" fmla="*/ 759 w 1773"/>
              <a:gd name="T33" fmla="*/ 179 h 378"/>
              <a:gd name="T34" fmla="*/ 687 w 1773"/>
              <a:gd name="T35" fmla="*/ 17 h 378"/>
              <a:gd name="T36" fmla="*/ 599 w 1773"/>
              <a:gd name="T37" fmla="*/ 80 h 378"/>
              <a:gd name="T38" fmla="*/ 544 w 1773"/>
              <a:gd name="T39" fmla="*/ 25 h 378"/>
              <a:gd name="T40" fmla="*/ 449 w 1773"/>
              <a:gd name="T41" fmla="*/ 41 h 378"/>
              <a:gd name="T42" fmla="*/ 410 w 1773"/>
              <a:gd name="T43" fmla="*/ 96 h 378"/>
              <a:gd name="T44" fmla="*/ 378 w 1773"/>
              <a:gd name="T45" fmla="*/ 143 h 378"/>
              <a:gd name="T46" fmla="*/ 370 w 1773"/>
              <a:gd name="T47" fmla="*/ 167 h 378"/>
              <a:gd name="T48" fmla="*/ 276 w 1773"/>
              <a:gd name="T49" fmla="*/ 183 h 378"/>
              <a:gd name="T50" fmla="*/ 228 w 1773"/>
              <a:gd name="T51" fmla="*/ 206 h 378"/>
              <a:gd name="T52" fmla="*/ 149 w 1773"/>
              <a:gd name="T53" fmla="*/ 277 h 378"/>
              <a:gd name="T54" fmla="*/ 110 w 1773"/>
              <a:gd name="T55" fmla="*/ 270 h 378"/>
              <a:gd name="T56" fmla="*/ 94 w 1773"/>
              <a:gd name="T57" fmla="*/ 222 h 378"/>
              <a:gd name="T58" fmla="*/ 63 w 1773"/>
              <a:gd name="T59" fmla="*/ 175 h 378"/>
              <a:gd name="T60" fmla="*/ 0 w 1773"/>
              <a:gd name="T61" fmla="*/ 120 h 378"/>
              <a:gd name="T62" fmla="*/ 4 w 1773"/>
              <a:gd name="T63" fmla="*/ 378 h 378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773"/>
              <a:gd name="T97" fmla="*/ 0 h 378"/>
              <a:gd name="T98" fmla="*/ 1773 w 1773"/>
              <a:gd name="T99" fmla="*/ 378 h 378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773" h="378">
                <a:moveTo>
                  <a:pt x="4" y="378"/>
                </a:moveTo>
                <a:lnTo>
                  <a:pt x="1592" y="378"/>
                </a:lnTo>
                <a:lnTo>
                  <a:pt x="1773" y="378"/>
                </a:lnTo>
                <a:lnTo>
                  <a:pt x="1773" y="197"/>
                </a:lnTo>
                <a:cubicBezTo>
                  <a:pt x="1758" y="182"/>
                  <a:pt x="1747" y="160"/>
                  <a:pt x="1728" y="151"/>
                </a:cubicBezTo>
                <a:cubicBezTo>
                  <a:pt x="1718" y="146"/>
                  <a:pt x="1707" y="160"/>
                  <a:pt x="1696" y="159"/>
                </a:cubicBezTo>
                <a:cubicBezTo>
                  <a:pt x="1661" y="155"/>
                  <a:pt x="1683" y="226"/>
                  <a:pt x="1648" y="221"/>
                </a:cubicBezTo>
                <a:cubicBezTo>
                  <a:pt x="1597" y="188"/>
                  <a:pt x="1585" y="351"/>
                  <a:pt x="1553" y="317"/>
                </a:cubicBezTo>
                <a:cubicBezTo>
                  <a:pt x="1515" y="299"/>
                  <a:pt x="1532" y="280"/>
                  <a:pt x="1514" y="268"/>
                </a:cubicBezTo>
                <a:cubicBezTo>
                  <a:pt x="1469" y="270"/>
                  <a:pt x="1392" y="217"/>
                  <a:pt x="1347" y="221"/>
                </a:cubicBezTo>
                <a:cubicBezTo>
                  <a:pt x="1300" y="225"/>
                  <a:pt x="1301" y="196"/>
                  <a:pt x="1255" y="209"/>
                </a:cubicBezTo>
                <a:cubicBezTo>
                  <a:pt x="1215" y="236"/>
                  <a:pt x="1194" y="234"/>
                  <a:pt x="1155" y="209"/>
                </a:cubicBezTo>
                <a:cubicBezTo>
                  <a:pt x="1136" y="181"/>
                  <a:pt x="1081" y="288"/>
                  <a:pt x="1053" y="269"/>
                </a:cubicBezTo>
                <a:cubicBezTo>
                  <a:pt x="1021" y="220"/>
                  <a:pt x="1010" y="1"/>
                  <a:pt x="946" y="9"/>
                </a:cubicBezTo>
                <a:cubicBezTo>
                  <a:pt x="926" y="40"/>
                  <a:pt x="910" y="34"/>
                  <a:pt x="883" y="57"/>
                </a:cubicBezTo>
                <a:cubicBezTo>
                  <a:pt x="844" y="89"/>
                  <a:pt x="884" y="101"/>
                  <a:pt x="835" y="117"/>
                </a:cubicBezTo>
                <a:cubicBezTo>
                  <a:pt x="827" y="125"/>
                  <a:pt x="770" y="177"/>
                  <a:pt x="759" y="179"/>
                </a:cubicBezTo>
                <a:cubicBezTo>
                  <a:pt x="754" y="183"/>
                  <a:pt x="714" y="34"/>
                  <a:pt x="687" y="17"/>
                </a:cubicBezTo>
                <a:cubicBezTo>
                  <a:pt x="660" y="0"/>
                  <a:pt x="623" y="79"/>
                  <a:pt x="599" y="80"/>
                </a:cubicBezTo>
                <a:cubicBezTo>
                  <a:pt x="580" y="53"/>
                  <a:pt x="576" y="36"/>
                  <a:pt x="544" y="25"/>
                </a:cubicBezTo>
                <a:cubicBezTo>
                  <a:pt x="512" y="29"/>
                  <a:pt x="472" y="18"/>
                  <a:pt x="449" y="41"/>
                </a:cubicBezTo>
                <a:cubicBezTo>
                  <a:pt x="433" y="57"/>
                  <a:pt x="426" y="80"/>
                  <a:pt x="410" y="96"/>
                </a:cubicBezTo>
                <a:cubicBezTo>
                  <a:pt x="391" y="153"/>
                  <a:pt x="418" y="84"/>
                  <a:pt x="378" y="143"/>
                </a:cubicBezTo>
                <a:cubicBezTo>
                  <a:pt x="373" y="150"/>
                  <a:pt x="376" y="161"/>
                  <a:pt x="370" y="167"/>
                </a:cubicBezTo>
                <a:cubicBezTo>
                  <a:pt x="348" y="190"/>
                  <a:pt x="308" y="179"/>
                  <a:pt x="276" y="183"/>
                </a:cubicBezTo>
                <a:cubicBezTo>
                  <a:pt x="261" y="188"/>
                  <a:pt x="239" y="193"/>
                  <a:pt x="228" y="206"/>
                </a:cubicBezTo>
                <a:cubicBezTo>
                  <a:pt x="185" y="255"/>
                  <a:pt x="212" y="259"/>
                  <a:pt x="149" y="277"/>
                </a:cubicBezTo>
                <a:cubicBezTo>
                  <a:pt x="136" y="275"/>
                  <a:pt x="119" y="279"/>
                  <a:pt x="110" y="270"/>
                </a:cubicBezTo>
                <a:cubicBezTo>
                  <a:pt x="98" y="258"/>
                  <a:pt x="99" y="238"/>
                  <a:pt x="94" y="222"/>
                </a:cubicBezTo>
                <a:cubicBezTo>
                  <a:pt x="81" y="183"/>
                  <a:pt x="94" y="213"/>
                  <a:pt x="63" y="175"/>
                </a:cubicBezTo>
                <a:cubicBezTo>
                  <a:pt x="38" y="144"/>
                  <a:pt x="10" y="86"/>
                  <a:pt x="0" y="120"/>
                </a:cubicBezTo>
                <a:lnTo>
                  <a:pt x="4" y="37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28575" cmpd="sng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8679" name="Rectangle 10"/>
          <p:cNvSpPr>
            <a:spLocks noChangeArrowheads="1"/>
          </p:cNvSpPr>
          <p:nvPr/>
        </p:nvSpPr>
        <p:spPr bwMode="auto">
          <a:xfrm>
            <a:off x="250825" y="2997200"/>
            <a:ext cx="4249738" cy="266382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680" name="Text Box 11"/>
          <p:cNvSpPr txBox="1">
            <a:spLocks noChangeArrowheads="1"/>
          </p:cNvSpPr>
          <p:nvPr/>
        </p:nvSpPr>
        <p:spPr bwMode="auto">
          <a:xfrm>
            <a:off x="1258888" y="4724400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u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8681" name="Text Box 12"/>
          <p:cNvSpPr txBox="1">
            <a:spLocks noChangeArrowheads="1"/>
          </p:cNvSpPr>
          <p:nvPr/>
        </p:nvSpPr>
        <p:spPr bwMode="auto">
          <a:xfrm>
            <a:off x="7453313" y="4652963"/>
            <a:ext cx="5762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u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28682" name="Rectangle 13"/>
          <p:cNvSpPr>
            <a:spLocks noChangeArrowheads="1"/>
          </p:cNvSpPr>
          <p:nvPr/>
        </p:nvSpPr>
        <p:spPr bwMode="auto">
          <a:xfrm>
            <a:off x="4716463" y="2997200"/>
            <a:ext cx="4249737" cy="2663825"/>
          </a:xfrm>
          <a:prstGeom prst="rect">
            <a:avLst/>
          </a:prstGeom>
          <a:noFill/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8683" name="Group 17"/>
          <p:cNvGrpSpPr>
            <a:grpSpLocks/>
          </p:cNvGrpSpPr>
          <p:nvPr/>
        </p:nvGrpSpPr>
        <p:grpSpPr bwMode="auto">
          <a:xfrm>
            <a:off x="7380288" y="4652963"/>
            <a:ext cx="503237" cy="504825"/>
            <a:chOff x="4604" y="2840"/>
            <a:chExt cx="499" cy="454"/>
          </a:xfrm>
        </p:grpSpPr>
        <p:sp>
          <p:nvSpPr>
            <p:cNvPr id="24610" name="Line 18"/>
            <p:cNvSpPr>
              <a:spLocks noChangeShapeType="1"/>
            </p:cNvSpPr>
            <p:nvPr/>
          </p:nvSpPr>
          <p:spPr bwMode="auto">
            <a:xfrm flipH="1">
              <a:off x="4604" y="2840"/>
              <a:ext cx="499" cy="454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24611" name="Line 19"/>
            <p:cNvSpPr>
              <a:spLocks noChangeShapeType="1"/>
            </p:cNvSpPr>
            <p:nvPr/>
          </p:nvSpPr>
          <p:spPr bwMode="auto">
            <a:xfrm>
              <a:off x="4650" y="2886"/>
              <a:ext cx="408" cy="363"/>
            </a:xfrm>
            <a:prstGeom prst="line">
              <a:avLst/>
            </a:prstGeom>
            <a:noFill/>
            <a:ln w="28575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05174" name="Text Box 22"/>
          <p:cNvSpPr txBox="1">
            <a:spLocks noChangeArrowheads="1"/>
          </p:cNvSpPr>
          <p:nvPr/>
        </p:nvSpPr>
        <p:spPr bwMode="auto">
          <a:xfrm>
            <a:off x="4140200" y="5734050"/>
            <a:ext cx="1295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h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4</a:t>
            </a: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(u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4</a:t>
            </a: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)…</a:t>
            </a:r>
          </a:p>
        </p:txBody>
      </p:sp>
      <p:sp>
        <p:nvSpPr>
          <p:cNvPr id="305175" name="Text Box 23"/>
          <p:cNvSpPr txBox="1">
            <a:spLocks noChangeArrowheads="1"/>
          </p:cNvSpPr>
          <p:nvPr/>
        </p:nvSpPr>
        <p:spPr bwMode="auto">
          <a:xfrm>
            <a:off x="5148263" y="5734050"/>
            <a:ext cx="14398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h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log 1/ </a:t>
            </a:r>
            <a:r>
              <a:rPr lang="el-GR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ε</a:t>
            </a: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(u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4</a:t>
            </a: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)</a:t>
            </a:r>
          </a:p>
        </p:txBody>
      </p:sp>
      <p:sp>
        <p:nvSpPr>
          <p:cNvPr id="28686" name="Text Box 28"/>
          <p:cNvSpPr txBox="1">
            <a:spLocks noChangeArrowheads="1"/>
          </p:cNvSpPr>
          <p:nvPr/>
        </p:nvSpPr>
        <p:spPr bwMode="auto">
          <a:xfrm>
            <a:off x="5724525" y="4724400"/>
            <a:ext cx="5762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u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4</a:t>
            </a:r>
          </a:p>
        </p:txBody>
      </p:sp>
      <p:sp>
        <p:nvSpPr>
          <p:cNvPr id="24591" name="Oval 29"/>
          <p:cNvSpPr>
            <a:spLocks noChangeArrowheads="1"/>
          </p:cNvSpPr>
          <p:nvPr/>
        </p:nvSpPr>
        <p:spPr bwMode="auto">
          <a:xfrm>
            <a:off x="5651500" y="4724400"/>
            <a:ext cx="576263" cy="576263"/>
          </a:xfrm>
          <a:prstGeom prst="ellipse">
            <a:avLst/>
          </a:prstGeom>
          <a:noFill/>
          <a:ln w="9525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5182" name="Oval 30"/>
          <p:cNvSpPr>
            <a:spLocks noChangeArrowheads="1"/>
          </p:cNvSpPr>
          <p:nvPr/>
        </p:nvSpPr>
        <p:spPr bwMode="auto">
          <a:xfrm>
            <a:off x="5643563" y="4714875"/>
            <a:ext cx="576262" cy="576263"/>
          </a:xfrm>
          <a:prstGeom prst="ellipse">
            <a:avLst/>
          </a:prstGeom>
          <a:noFill/>
          <a:ln w="381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05183" name="Oval 31"/>
          <p:cNvSpPr>
            <a:spLocks noChangeArrowheads="1"/>
          </p:cNvSpPr>
          <p:nvPr/>
        </p:nvSpPr>
        <p:spPr bwMode="auto">
          <a:xfrm>
            <a:off x="5643563" y="4714875"/>
            <a:ext cx="576262" cy="576263"/>
          </a:xfrm>
          <a:prstGeom prst="ellipse">
            <a:avLst/>
          </a:prstGeom>
          <a:noFill/>
          <a:ln w="5715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3419475" y="6400800"/>
            <a:ext cx="2879725" cy="457200"/>
            <a:chOff x="2154" y="4032"/>
            <a:chExt cx="1814" cy="288"/>
          </a:xfrm>
        </p:grpSpPr>
        <p:sp>
          <p:nvSpPr>
            <p:cNvPr id="28709" name="Line 32"/>
            <p:cNvSpPr>
              <a:spLocks noChangeShapeType="1"/>
            </p:cNvSpPr>
            <p:nvPr/>
          </p:nvSpPr>
          <p:spPr bwMode="auto">
            <a:xfrm flipH="1">
              <a:off x="2154" y="4065"/>
              <a:ext cx="1814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8710" name="Text Box 33"/>
            <p:cNvSpPr txBox="1">
              <a:spLocks noChangeArrowheads="1"/>
            </p:cNvSpPr>
            <p:nvPr/>
          </p:nvSpPr>
          <p:spPr bwMode="auto">
            <a:xfrm>
              <a:off x="2971" y="4032"/>
              <a:ext cx="3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CA">
                  <a:solidFill>
                    <a:schemeClr val="tx2"/>
                  </a:solidFill>
                  <a:sym typeface="Wingdings" pitchFamily="2" charset="2"/>
                </a:rPr>
                <a:t></a:t>
              </a:r>
            </a:p>
          </p:txBody>
        </p: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3276600" y="5734050"/>
            <a:ext cx="3095625" cy="503238"/>
            <a:chOff x="2064" y="3612"/>
            <a:chExt cx="1950" cy="317"/>
          </a:xfrm>
        </p:grpSpPr>
        <p:sp>
          <p:nvSpPr>
            <p:cNvPr id="28707" name="Line 15"/>
            <p:cNvSpPr>
              <a:spLocks noChangeShapeType="1"/>
            </p:cNvSpPr>
            <p:nvPr/>
          </p:nvSpPr>
          <p:spPr bwMode="auto">
            <a:xfrm>
              <a:off x="2154" y="3929"/>
              <a:ext cx="1860" cy="0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CA"/>
            </a:p>
          </p:txBody>
        </p:sp>
        <p:sp>
          <p:nvSpPr>
            <p:cNvPr id="28708" name="Rectangle 34"/>
            <p:cNvSpPr>
              <a:spLocks noChangeArrowheads="1"/>
            </p:cNvSpPr>
            <p:nvPr/>
          </p:nvSpPr>
          <p:spPr bwMode="auto">
            <a:xfrm>
              <a:off x="2064" y="3612"/>
              <a:ext cx="56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h</a:t>
              </a:r>
              <a:r>
                <a:rPr lang="en-CA" baseline="-2500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3</a:t>
              </a: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(u</a:t>
              </a:r>
              <a:r>
                <a:rPr lang="en-CA" baseline="-2500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4</a:t>
              </a:r>
              <a:r>
                <a:rPr lang="en-CA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rPr>
                <a:t>)</a:t>
              </a:r>
            </a:p>
          </p:txBody>
        </p:sp>
      </p:grpSp>
      <p:sp>
        <p:nvSpPr>
          <p:cNvPr id="305189" name="Oval 37"/>
          <p:cNvSpPr>
            <a:spLocks noChangeArrowheads="1"/>
          </p:cNvSpPr>
          <p:nvPr/>
        </p:nvSpPr>
        <p:spPr bwMode="auto">
          <a:xfrm>
            <a:off x="5643563" y="4714875"/>
            <a:ext cx="576262" cy="576263"/>
          </a:xfrm>
          <a:prstGeom prst="ellipse">
            <a:avLst/>
          </a:prstGeom>
          <a:noFill/>
          <a:ln w="76200">
            <a:solidFill>
              <a:schemeClr val="accent6">
                <a:lumMod val="7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34" name="Text Box 8"/>
          <p:cNvSpPr txBox="1">
            <a:spLocks noChangeArrowheads="1"/>
          </p:cNvSpPr>
          <p:nvPr/>
        </p:nvSpPr>
        <p:spPr bwMode="auto">
          <a:xfrm>
            <a:off x="428625" y="3000375"/>
            <a:ext cx="83026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CA" sz="3200" dirty="0">
              <a:solidFill>
                <a:schemeClr val="tx2"/>
              </a:solidFill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4857750" y="3000375"/>
            <a:ext cx="9286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2M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Y</a:t>
            </a:r>
            <a:endParaRPr lang="en-CA" sz="3200" dirty="0">
              <a:solidFill>
                <a:schemeClr val="tx2"/>
              </a:solidFill>
            </a:endParaRPr>
          </a:p>
        </p:txBody>
      </p:sp>
      <p:sp>
        <p:nvSpPr>
          <p:cNvPr id="37" name="Text Box 8"/>
          <p:cNvSpPr txBox="1">
            <a:spLocks noChangeArrowheads="1"/>
          </p:cNvSpPr>
          <p:nvPr/>
        </p:nvSpPr>
        <p:spPr bwMode="auto">
          <a:xfrm>
            <a:off x="0" y="5949950"/>
            <a:ext cx="78581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CA" sz="3200" dirty="0">
              <a:solidFill>
                <a:schemeClr val="tx2"/>
              </a:solidFill>
            </a:endParaRP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7258844" y="5870575"/>
            <a:ext cx="6699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  <a:sym typeface="Tahoma" pitchFamily="34" charset="0"/>
              </a:rPr>
              <a:t>M</a:t>
            </a:r>
            <a:r>
              <a:rPr lang="en-CA" sz="3200" kern="0" baseline="-250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Y</a:t>
            </a:r>
            <a:endParaRPr lang="en-CA" sz="3200" dirty="0">
              <a:solidFill>
                <a:schemeClr val="tx2"/>
              </a:solidFill>
            </a:endParaRPr>
          </a:p>
        </p:txBody>
      </p:sp>
      <p:sp>
        <p:nvSpPr>
          <p:cNvPr id="39" name="AutoShape 39"/>
          <p:cNvSpPr>
            <a:spLocks noChangeArrowheads="1"/>
          </p:cNvSpPr>
          <p:nvPr/>
        </p:nvSpPr>
        <p:spPr bwMode="auto">
          <a:xfrm>
            <a:off x="1619250" y="5949950"/>
            <a:ext cx="1439863" cy="719138"/>
          </a:xfrm>
          <a:prstGeom prst="cloudCallout">
            <a:avLst>
              <a:gd name="adj1" fmla="val -79329"/>
              <a:gd name="adj2" fmla="val -37194"/>
            </a:avLst>
          </a:prstGeom>
          <a:solidFill>
            <a:srgbClr val="3F691E"/>
          </a:solidFill>
          <a:ln w="25400" cap="flat">
            <a:solidFill>
              <a:srgbClr val="40404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CA" sz="3200" dirty="0">
                <a:solidFill>
                  <a:srgbClr val="F0EEC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  <a:sym typeface="Tahoma" pitchFamily="34" charset="0"/>
              </a:rPr>
              <a:t>u</a:t>
            </a:r>
            <a:r>
              <a:rPr lang="en-CA" sz="3200" baseline="-25000" dirty="0">
                <a:solidFill>
                  <a:srgbClr val="F0EEC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  <a:sym typeface="Tahoma" pitchFamily="34" charset="0"/>
              </a:rPr>
              <a:t>4</a:t>
            </a:r>
          </a:p>
        </p:txBody>
      </p:sp>
      <p:sp>
        <p:nvSpPr>
          <p:cNvPr id="42" name="AutoShape 39"/>
          <p:cNvSpPr>
            <a:spLocks noChangeArrowheads="1"/>
          </p:cNvSpPr>
          <p:nvPr/>
        </p:nvSpPr>
        <p:spPr bwMode="auto">
          <a:xfrm>
            <a:off x="6429375" y="5286375"/>
            <a:ext cx="1439863" cy="719138"/>
          </a:xfrm>
          <a:prstGeom prst="cloudCallout">
            <a:avLst>
              <a:gd name="adj1" fmla="val 55777"/>
              <a:gd name="adj2" fmla="val 37601"/>
            </a:avLst>
          </a:prstGeom>
          <a:solidFill>
            <a:srgbClr val="FF0000"/>
          </a:solidFill>
          <a:ln w="25400" cap="flat">
            <a:solidFill>
              <a:srgbClr val="40404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>
              <a:defRPr/>
            </a:pPr>
            <a:r>
              <a:rPr lang="en-CA" sz="3200" dirty="0">
                <a:solidFill>
                  <a:srgbClr val="F0EEC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  <a:sym typeface="Tahoma" pitchFamily="34" charset="0"/>
              </a:rPr>
              <a:t>u</a:t>
            </a:r>
            <a:r>
              <a:rPr lang="en-CA" sz="3200" baseline="-25000" dirty="0">
                <a:solidFill>
                  <a:srgbClr val="F0EEC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itchFamily="34" charset="0"/>
                <a:cs typeface="Calibri" pitchFamily="34" charset="0"/>
                <a:sym typeface="Tahoma" pitchFamily="34" charset="0"/>
              </a:rPr>
              <a:t>4</a:t>
            </a:r>
          </a:p>
        </p:txBody>
      </p:sp>
      <p:sp>
        <p:nvSpPr>
          <p:cNvPr id="28702" name="Text Box 27"/>
          <p:cNvSpPr txBox="1">
            <a:spLocks noChangeArrowheads="1"/>
          </p:cNvSpPr>
          <p:nvPr/>
        </p:nvSpPr>
        <p:spPr bwMode="auto">
          <a:xfrm>
            <a:off x="6500813" y="6350000"/>
            <a:ext cx="20081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h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1</a:t>
            </a: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(u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4</a:t>
            </a: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), h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2</a:t>
            </a: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(u</a:t>
            </a:r>
            <a:r>
              <a:rPr lang="en-CA" baseline="-250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4</a:t>
            </a:r>
            <a:r>
              <a:rPr lang="en-CA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</a:rPr>
              <a:t>)</a:t>
            </a:r>
          </a:p>
          <a:p>
            <a:pPr>
              <a:spcBef>
                <a:spcPct val="50000"/>
              </a:spcBef>
            </a:pPr>
            <a:endParaRPr lang="en-CA">
              <a:solidFill>
                <a:schemeClr val="tx2"/>
              </a:solidFill>
              <a:latin typeface="Calibri" pitchFamily="34" charset="0"/>
              <a:ea typeface="Calibri" pitchFamily="34" charset="0"/>
              <a:cs typeface="Calibri" pitchFamily="34" charset="0"/>
            </a:endParaRPr>
          </a:p>
        </p:txBody>
      </p:sp>
      <p:sp>
        <p:nvSpPr>
          <p:cNvPr id="28703" name="Text Box 8"/>
          <p:cNvSpPr txBox="1">
            <a:spLocks noChangeArrowheads="1"/>
          </p:cNvSpPr>
          <p:nvPr/>
        </p:nvSpPr>
        <p:spPr bwMode="auto">
          <a:xfrm>
            <a:off x="0" y="2643188"/>
            <a:ext cx="3825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1</a:t>
            </a:r>
            <a:endParaRPr lang="en-CA" sz="3200">
              <a:solidFill>
                <a:schemeClr val="tx2"/>
              </a:solidFill>
            </a:endParaRPr>
          </a:p>
        </p:txBody>
      </p:sp>
      <p:sp>
        <p:nvSpPr>
          <p:cNvPr id="28704" name="Text Box 8"/>
          <p:cNvSpPr txBox="1">
            <a:spLocks noChangeArrowheads="1"/>
          </p:cNvSpPr>
          <p:nvPr/>
        </p:nvSpPr>
        <p:spPr bwMode="auto">
          <a:xfrm>
            <a:off x="8761413" y="2643188"/>
            <a:ext cx="3825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1</a:t>
            </a:r>
            <a:endParaRPr lang="en-CA" sz="3200">
              <a:solidFill>
                <a:schemeClr val="tx2"/>
              </a:solidFill>
            </a:endParaRPr>
          </a:p>
        </p:txBody>
      </p:sp>
      <p:sp>
        <p:nvSpPr>
          <p:cNvPr id="28705" name="Text Box 8"/>
          <p:cNvSpPr txBox="1">
            <a:spLocks noChangeArrowheads="1"/>
          </p:cNvSpPr>
          <p:nvPr/>
        </p:nvSpPr>
        <p:spPr bwMode="auto">
          <a:xfrm>
            <a:off x="0" y="5286375"/>
            <a:ext cx="3825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0</a:t>
            </a:r>
            <a:endParaRPr lang="en-CA" sz="3200">
              <a:solidFill>
                <a:schemeClr val="tx2"/>
              </a:solidFill>
            </a:endParaRPr>
          </a:p>
        </p:txBody>
      </p:sp>
      <p:sp>
        <p:nvSpPr>
          <p:cNvPr id="28706" name="Text Box 8"/>
          <p:cNvSpPr txBox="1">
            <a:spLocks noChangeArrowheads="1"/>
          </p:cNvSpPr>
          <p:nvPr/>
        </p:nvSpPr>
        <p:spPr bwMode="auto">
          <a:xfrm>
            <a:off x="8761413" y="5286375"/>
            <a:ext cx="382587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CA" sz="3200">
                <a:solidFill>
                  <a:schemeClr val="tx2"/>
                </a:solidFill>
                <a:latin typeface="Calibri" pitchFamily="34" charset="0"/>
                <a:ea typeface="Calibri" pitchFamily="34" charset="0"/>
                <a:cs typeface="Calibri" pitchFamily="34" charset="0"/>
                <a:sym typeface="Tahoma" pitchFamily="34" charset="0"/>
              </a:rPr>
              <a:t>0</a:t>
            </a:r>
            <a:endParaRPr lang="en-CA" sz="3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912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30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30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174" grpId="0"/>
      <p:bldP spid="305175" grpId="0"/>
      <p:bldP spid="24591" grpId="0" animBg="1"/>
      <p:bldP spid="305182" grpId="0" animBg="1"/>
      <p:bldP spid="305183" grpId="0" animBg="1"/>
      <p:bldP spid="305189" grpId="0" animBg="1"/>
      <p:bldP spid="4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CF95B95-DDB0-426A-B4F4-D843CD41F6FF}" type="slidenum">
              <a:rPr lang="en-US" smtClean="0"/>
              <a:pPr/>
              <a:t>67</a:t>
            </a:fld>
            <a:endParaRPr lang="en-US" smtClean="0"/>
          </a:p>
        </p:txBody>
      </p:sp>
      <p:sp>
        <p:nvSpPr>
          <p:cNvPr id="7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3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4360" y="1943362"/>
                <a:ext cx="7970520" cy="4114800"/>
              </a:xfrm>
            </p:spPr>
            <p:txBody>
              <a:bodyPr/>
              <a:lstStyle/>
              <a:p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  <a:sym typeface="Tahoma" pitchFamily="34" charset="0"/>
                      </a:rPr>
                      <m:t>𝑀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𝑋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(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𝑢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4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)≈2</m:t>
                    </m:r>
                    <m:r>
                      <a:rPr lang="en-CA" i="1" baseline="30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𝑘</m:t>
                    </m:r>
                    <m:r>
                      <a:rPr lang="en-CA" i="1" baseline="30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 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  <a:sym typeface="Tahoma" pitchFamily="34" charset="0"/>
                      </a:rPr>
                      <m:t>𝑀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𝑌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(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𝑢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4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)</m:t>
                    </m:r>
                  </m:oMath>
                </a14:m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, then the protocol will reach round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𝑘</m:t>
                    </m:r>
                  </m:oMath>
                </a14:m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 of doubling.</a:t>
                </a:r>
              </a:p>
              <a:p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There will be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≈2</m:t>
                    </m:r>
                    <m:r>
                      <a:rPr lang="en-CA" i="1" baseline="30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𝑘</m:t>
                    </m:r>
                  </m:oMath>
                </a14:m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 candidates.</a:t>
                </a:r>
              </a:p>
              <a:p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About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𝑘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+</m:t>
                    </m:r>
                    <m:r>
                      <m:rPr>
                        <m:sty m:val="p"/>
                      </m:rP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log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⁡1/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𝜀</m:t>
                    </m:r>
                  </m:oMath>
                </a14:m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 hashes to narrow to one.</a:t>
                </a:r>
              </a:p>
              <a:p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The contribution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𝑢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4</m:t>
                    </m:r>
                  </m:oMath>
                </a14:m>
                <a:r>
                  <a:rPr lang="en-CA" dirty="0" smtClean="0">
                    <a:latin typeface="Calibri" pitchFamily="34" charset="0"/>
                    <a:ea typeface="Calibri" pitchFamily="34" charset="0"/>
                    <a:cs typeface="Calibri" pitchFamily="34" charset="0"/>
                  </a:rPr>
                  <a:t> to cost: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  <a:sym typeface="Tahoma" pitchFamily="34" charset="0"/>
                      </a:rPr>
                      <m:t>𝑀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𝑋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(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𝑢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4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) (</m:t>
                    </m:r>
                    <m:r>
                      <m:rPr>
                        <m:sty m:val="p"/>
                      </m:rP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log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⁡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  <a:sym typeface="Tahoma" pitchFamily="34" charset="0"/>
                      </a:rPr>
                      <m:t>𝑀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𝑋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 (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𝑢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4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)/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  <a:sym typeface="Tahoma" pitchFamily="34" charset="0"/>
                      </a:rPr>
                      <m:t>𝑀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𝑌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 (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𝑢</m:t>
                    </m:r>
                    <m:r>
                      <a:rPr lang="en-CA" i="1" baseline="-25000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4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) + </m:t>
                    </m:r>
                    <m:r>
                      <m:rPr>
                        <m:sty m:val="p"/>
                      </m:rP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log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⁡1/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𝜀</m:t>
                    </m:r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  <a:ea typeface="Calibri" pitchFamily="34" charset="0"/>
                        <a:cs typeface="Calibri" pitchFamily="34" charset="0"/>
                      </a:rPr>
                      <m:t>).</m:t>
                    </m:r>
                  </m:oMath>
                </a14:m>
                <a:endParaRPr lang="en-CA" dirty="0" smtClean="0">
                  <a:solidFill>
                    <a:schemeClr val="tx2"/>
                  </a:solidFill>
                  <a:latin typeface="Calibri" pitchFamily="34" charset="0"/>
                  <a:ea typeface="Calibri" pitchFamily="34" charset="0"/>
                  <a:cs typeface="Calibri" pitchFamily="34" charset="0"/>
                </a:endParaRPr>
              </a:p>
            </p:txBody>
          </p:sp>
        </mc:Choice>
        <mc:Fallback xmlns="">
          <p:sp>
            <p:nvSpPr>
              <p:cNvPr id="717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4360" y="1943362"/>
                <a:ext cx="7970520" cy="4114800"/>
              </a:xfrm>
              <a:blipFill rotWithShape="1">
                <a:blip r:embed="rId2"/>
                <a:stretch>
                  <a:fillRect l="-2066" t="-2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xplosion 2 1"/>
          <p:cNvSpPr/>
          <p:nvPr/>
        </p:nvSpPr>
        <p:spPr>
          <a:xfrm>
            <a:off x="6892962" y="4903694"/>
            <a:ext cx="2411506" cy="1954306"/>
          </a:xfrm>
          <a:prstGeom prst="irregularSeal2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>
                <a:latin typeface="Calibri" pitchFamily="34" charset="0"/>
                <a:cs typeface="Calibri" pitchFamily="34" charset="0"/>
              </a:rPr>
              <a:t>Done!</a:t>
            </a:r>
            <a:endParaRPr lang="en-CA" dirty="0"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363850" y="5563892"/>
                <a:ext cx="5129939" cy="98854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𝐷</m:t>
                      </m:r>
                      <m:r>
                        <a:rPr lang="en-CA" i="1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sub>
                      </m:sSub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∥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𝑀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  <a:ea typeface="Cambria Math"/>
                            </a:rPr>
                            <m:t>𝑌</m:t>
                          </m:r>
                        </m:sub>
                      </m:sSub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  <a:ea typeface="Cambria Math"/>
                        </a:rPr>
                        <m:t>)≔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𝑢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sub>
                          </m:sSub>
                          <m:r>
                            <a:rPr lang="en-CA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)</m:t>
                          </m:r>
                          <m:func>
                            <m:func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CA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CA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𝑋</m:t>
                                      </m:r>
                                    </m:sub>
                                  </m:sSub>
                                  <m:r>
                                    <a:rPr lang="en-CA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CA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CA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𝑌</m:t>
                                      </m:r>
                                    </m:sub>
                                  </m:sSub>
                                  <m:r>
                                    <a:rPr lang="en-CA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𝑢</m:t>
                                  </m:r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)</m:t>
                                  </m:r>
                                </m:den>
                              </m:f>
                            </m:e>
                          </m:func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.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850" y="5563892"/>
                <a:ext cx="5129939" cy="9885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71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External information cost</a:t>
            </a:r>
            <a:endParaRPr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9807" y="1730296"/>
                <a:ext cx="7772400" cy="107821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US" i="1" dirty="0" smtClean="0">
                        <a:solidFill>
                          <a:schemeClr val="tx2"/>
                        </a:solidFill>
                        <a:latin typeface="Cambria Math"/>
                      </a:rPr>
                      <m:t>) ~ </m:t>
                    </m:r>
                    <m:r>
                      <a:rPr lang="el-GR" i="1" dirty="0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CA" dirty="0" smtClean="0">
                    <a:solidFill>
                      <a:schemeClr val="tx2"/>
                    </a:solidFill>
                  </a:rPr>
                  <a:t>.</a:t>
                </a:r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9807" y="1730296"/>
                <a:ext cx="7772400" cy="1078218"/>
              </a:xfrm>
              <a:blipFill rotWithShape="1">
                <a:blip r:embed="rId2"/>
                <a:stretch>
                  <a:fillRect t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10"/>
          <p:cNvGrpSpPr/>
          <p:nvPr/>
        </p:nvGrpSpPr>
        <p:grpSpPr>
          <a:xfrm>
            <a:off x="581890" y="3714603"/>
            <a:ext cx="1494175" cy="1682835"/>
            <a:chOff x="1095727" y="3635956"/>
            <a:chExt cx="1009787" cy="102920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727" y="3635956"/>
              <a:ext cx="1009787" cy="1029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800514" y="4306118"/>
              <a:ext cx="303099" cy="356263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A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6830943" y="3714604"/>
            <a:ext cx="1415918" cy="1684745"/>
            <a:chOff x="1043609" y="4305122"/>
            <a:chExt cx="1007100" cy="1097679"/>
          </a:xfrm>
        </p:grpSpPr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4305122"/>
              <a:ext cx="1007100" cy="1097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727420" y="5017486"/>
              <a:ext cx="318689" cy="381004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B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1" name="Cloud Callout 10"/>
          <p:cNvSpPr/>
          <p:nvPr/>
        </p:nvSpPr>
        <p:spPr>
          <a:xfrm>
            <a:off x="566777" y="2565937"/>
            <a:ext cx="1609647" cy="869058"/>
          </a:xfrm>
          <a:prstGeom prst="cloudCallout">
            <a:avLst>
              <a:gd name="adj1" fmla="val 9214"/>
              <a:gd name="adj2" fmla="val 96413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US" sz="36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757239" y="2559639"/>
            <a:ext cx="1609647" cy="869058"/>
          </a:xfrm>
          <a:prstGeom prst="cloudCallout">
            <a:avLst>
              <a:gd name="adj1" fmla="val -10504"/>
              <a:gd name="adj2" fmla="val 92935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Y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3219294" y="3452813"/>
            <a:ext cx="2773427" cy="1889905"/>
          </a:xfrm>
          <a:prstGeom prst="wedgeRoundRectCallout">
            <a:avLst>
              <a:gd name="adj1" fmla="val -88802"/>
              <a:gd name="adj2" fmla="val -1692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Protocol </a:t>
            </a:r>
            <a:r>
              <a:rPr lang="el-GR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π</a:t>
            </a:r>
            <a:endParaRPr lang="en-US" sz="3600" dirty="0" smtClean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4" name="Rounded Rectangular Callout 13"/>
          <p:cNvSpPr/>
          <p:nvPr/>
        </p:nvSpPr>
        <p:spPr>
          <a:xfrm>
            <a:off x="3219294" y="3452812"/>
            <a:ext cx="2773427" cy="1889905"/>
          </a:xfrm>
          <a:prstGeom prst="wedgeRoundRectCallout">
            <a:avLst>
              <a:gd name="adj1" fmla="val 81700"/>
              <a:gd name="adj2" fmla="val -1000"/>
              <a:gd name="adj3" fmla="val 16667"/>
            </a:avLst>
          </a:prstGeom>
          <a:solidFill>
            <a:schemeClr val="tx1">
              <a:lumMod val="8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Protocol transcript </a:t>
            </a:r>
            <a:r>
              <a:rPr lang="el-GR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π</a:t>
            </a:r>
            <a:endParaRPr lang="en-US" sz="3600" dirty="0" smtClean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 txBox="1">
                <a:spLocks/>
              </p:cNvSpPr>
              <p:nvPr/>
            </p:nvSpPr>
            <p:spPr bwMode="auto">
              <a:xfrm>
                <a:off x="719807" y="5431147"/>
                <a:ext cx="7772400" cy="554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r>
                        <a:rPr lang="en-CA" b="0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i="1" baseline="-25000" dirty="0" err="1" smtClean="0">
                          <a:solidFill>
                            <a:schemeClr val="tx2"/>
                          </a:solidFill>
                          <a:latin typeface="Cambria Math"/>
                        </a:rPr>
                        <m:t>𝑒𝑥𝑡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l-GR" i="1" dirty="0">
                          <a:solidFill>
                            <a:schemeClr val="tx2"/>
                          </a:solidFill>
                          <a:latin typeface="Cambria Math"/>
                        </a:rPr>
                        <m:t>𝜋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l-GR" i="1" dirty="0">
                          <a:solidFill>
                            <a:schemeClr val="tx2"/>
                          </a:solidFill>
                          <a:latin typeface="Cambria Math"/>
                        </a:rPr>
                        <m:t> </m:t>
                      </m:r>
                      <m:r>
                        <a:rPr lang="el-GR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𝜇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 = 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Π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;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𝑋𝑌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9807" y="5431147"/>
                <a:ext cx="7772400" cy="55463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0" y="598578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>
                <a:latin typeface="Calibri" pitchFamily="34" charset="0"/>
                <a:cs typeface="Calibri" pitchFamily="34" charset="0"/>
              </a:rPr>
              <a:t>what Charlie learns about </a:t>
            </a: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(X,Y)</a:t>
            </a:r>
            <a:endParaRPr lang="en-CA" sz="32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488829" y="1636943"/>
            <a:ext cx="2050273" cy="1640218"/>
            <a:chOff x="1849006" y="3883754"/>
            <a:chExt cx="2050273" cy="1640218"/>
          </a:xfrm>
        </p:grpSpPr>
        <p:pic>
          <p:nvPicPr>
            <p:cNvPr id="18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006" y="3883754"/>
              <a:ext cx="2050273" cy="1640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3488829" y="4939197"/>
              <a:ext cx="410450" cy="584775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C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370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826" y="0"/>
            <a:ext cx="77724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5674" y="977374"/>
            <a:ext cx="8241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F 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is</a:t>
            </a:r>
            <a:r>
              <a:rPr lang="en-US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“X=Y?”.</a:t>
            </a:r>
          </a:p>
          <a:p>
            <a:pPr>
              <a:buFont typeface="Arial" pitchFamily="34" charset="0"/>
              <a:buChar char="•"/>
            </a:pPr>
            <a:r>
              <a:rPr lang="el-GR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μ</a:t>
            </a:r>
            <a:r>
              <a:rPr lang="en-US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is a distribution where </a:t>
            </a:r>
            <a:r>
              <a:rPr lang="en-US" sz="3200" dirty="0" err="1" smtClean="0">
                <a:latin typeface="Calibri" pitchFamily="34" charset="0"/>
                <a:cs typeface="Calibri" pitchFamily="34" charset="0"/>
              </a:rPr>
              <a:t>w.p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½ X=Y 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and </a:t>
            </a:r>
            <a:r>
              <a:rPr lang="en-US" sz="3200" dirty="0" err="1" smtClean="0">
                <a:latin typeface="Calibri" pitchFamily="34" charset="0"/>
                <a:cs typeface="Calibri" pitchFamily="34" charset="0"/>
              </a:rPr>
              <a:t>w.p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½ (X,Y) </a:t>
            </a:r>
            <a:r>
              <a:rPr lang="en-US" sz="3200" dirty="0" smtClean="0">
                <a:latin typeface="Calibri" pitchFamily="34" charset="0"/>
                <a:cs typeface="Calibri" pitchFamily="34" charset="0"/>
              </a:rPr>
              <a:t>are random. 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3204180" y="3604700"/>
            <a:ext cx="2773427" cy="604563"/>
          </a:xfrm>
          <a:prstGeom prst="wedgeRoundRectCallout">
            <a:avLst>
              <a:gd name="adj1" fmla="val -89495"/>
              <a:gd name="adj2" fmla="val 25577"/>
              <a:gd name="adj3" fmla="val 16667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MD5(X)</a:t>
            </a:r>
          </a:p>
        </p:txBody>
      </p:sp>
      <p:sp>
        <p:nvSpPr>
          <p:cNvPr id="24" name="Rounded Rectangular Callout 23"/>
          <p:cNvSpPr/>
          <p:nvPr/>
        </p:nvSpPr>
        <p:spPr>
          <a:xfrm>
            <a:off x="3197882" y="4255863"/>
            <a:ext cx="2802396" cy="565519"/>
          </a:xfrm>
          <a:prstGeom prst="wedgeRoundRectCallout">
            <a:avLst>
              <a:gd name="adj1" fmla="val 76194"/>
              <a:gd name="adj2" fmla="val -75553"/>
              <a:gd name="adj3" fmla="val 16667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X=Y?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581890" y="3740729"/>
            <a:ext cx="1494175" cy="1682835"/>
            <a:chOff x="1095727" y="3635956"/>
            <a:chExt cx="1009787" cy="1029206"/>
          </a:xfrm>
        </p:grpSpPr>
        <p:pic>
          <p:nvPicPr>
            <p:cNvPr id="20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727" y="3635956"/>
              <a:ext cx="1009787" cy="1029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1800514" y="4306118"/>
              <a:ext cx="303099" cy="356263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A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6830943" y="3740730"/>
            <a:ext cx="1415918" cy="1684745"/>
            <a:chOff x="1043609" y="4305122"/>
            <a:chExt cx="1007100" cy="1097679"/>
          </a:xfrm>
        </p:grpSpPr>
        <p:pic>
          <p:nvPicPr>
            <p:cNvPr id="26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4305122"/>
              <a:ext cx="1007100" cy="1097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1727420" y="5017486"/>
              <a:ext cx="318689" cy="381004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B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8" name="Cloud Callout 27"/>
          <p:cNvSpPr/>
          <p:nvPr/>
        </p:nvSpPr>
        <p:spPr>
          <a:xfrm>
            <a:off x="566777" y="2592063"/>
            <a:ext cx="1609647" cy="869058"/>
          </a:xfrm>
          <a:prstGeom prst="cloudCallout">
            <a:avLst>
              <a:gd name="adj1" fmla="val 9214"/>
              <a:gd name="adj2" fmla="val 96413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</a:t>
            </a:r>
            <a:endParaRPr lang="en-US" sz="36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9" name="Cloud Callout 28"/>
          <p:cNvSpPr/>
          <p:nvPr/>
        </p:nvSpPr>
        <p:spPr>
          <a:xfrm>
            <a:off x="6757239" y="2585765"/>
            <a:ext cx="1609647" cy="869058"/>
          </a:xfrm>
          <a:prstGeom prst="cloudCallout">
            <a:avLst>
              <a:gd name="adj1" fmla="val -10504"/>
              <a:gd name="adj2" fmla="val 92935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/>
              <p:cNvSpPr txBox="1">
                <a:spLocks/>
              </p:cNvSpPr>
              <p:nvPr/>
            </p:nvSpPr>
            <p:spPr bwMode="auto">
              <a:xfrm>
                <a:off x="704693" y="5418858"/>
                <a:ext cx="7772400" cy="554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+mn-ea"/>
                    <a:cs typeface="Calibri" pitchFamily="34" charset="0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cs typeface="Calibri" pitchFamily="34" charset="0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r>
                        <a:rPr lang="en-CA" b="0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𝐶</m:t>
                      </m:r>
                      <m:r>
                        <a:rPr lang="en-US" i="1" baseline="-25000" dirty="0" err="1" smtClean="0">
                          <a:solidFill>
                            <a:schemeClr val="tx2"/>
                          </a:solidFill>
                          <a:latin typeface="Cambria Math"/>
                        </a:rPr>
                        <m:t>𝑒𝑥𝑡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l-GR" i="1" dirty="0">
                          <a:solidFill>
                            <a:schemeClr val="tx2"/>
                          </a:solidFill>
                          <a:latin typeface="Cambria Math"/>
                        </a:rPr>
                        <m:t>𝜋</m:t>
                      </m:r>
                      <m:r>
                        <a:rPr lang="en-US" i="1" dirty="0">
                          <a:solidFill>
                            <a:schemeClr val="tx2"/>
                          </a:solidFill>
                          <a:latin typeface="Cambria Math"/>
                        </a:rPr>
                        <m:t>,</m:t>
                      </m:r>
                      <m:r>
                        <a:rPr lang="el-GR" i="1" dirty="0">
                          <a:solidFill>
                            <a:schemeClr val="tx2"/>
                          </a:solidFill>
                          <a:latin typeface="Cambria Math"/>
                        </a:rPr>
                        <m:t> </m:t>
                      </m:r>
                      <m:r>
                        <a:rPr lang="el-GR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𝜇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 = 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CA" b="0" i="0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Π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;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𝑋𝑌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) = 129 </m:t>
                      </m:r>
                      <m:r>
                        <a:rPr lang="en-CA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𝑏𝑖𝑡𝑠</m:t>
                      </m:r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4693" y="5418858"/>
                <a:ext cx="7772400" cy="554639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0" y="598578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200" dirty="0" smtClean="0">
                <a:latin typeface="Calibri" pitchFamily="34" charset="0"/>
                <a:cs typeface="Calibri" pitchFamily="34" charset="0"/>
              </a:rPr>
              <a:t>what Charlie learns about </a:t>
            </a:r>
            <a:r>
              <a:rPr lang="en-CA" sz="3200" dirty="0" smtClean="0">
                <a:solidFill>
                  <a:schemeClr val="tx2"/>
                </a:solidFill>
                <a:latin typeface="Calibri" pitchFamily="34" charset="0"/>
                <a:cs typeface="Calibri" pitchFamily="34" charset="0"/>
              </a:rPr>
              <a:t>(X,Y)</a:t>
            </a:r>
            <a:endParaRPr lang="en-CA" sz="3200" dirty="0">
              <a:solidFill>
                <a:schemeClr val="tx2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60" y="2545079"/>
            <a:ext cx="1005202" cy="861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06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Mutual information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6612" y="1680755"/>
                <a:ext cx="7772400" cy="141514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⊕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⊕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3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⊕</m:t>
                        </m:r>
                        <m:sSub>
                          <m:sSub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  <m:sub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612" y="1680755"/>
                <a:ext cx="7772400" cy="1415142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87829" y="2965269"/>
            <a:ext cx="5987783" cy="3644537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21280" y="2965267"/>
            <a:ext cx="5987783" cy="3644537"/>
          </a:xfrm>
          <a:prstGeom prst="ellipse">
            <a:avLst/>
          </a:prstGeom>
          <a:noFill/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91589" y="2965267"/>
                <a:ext cx="15544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(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𝑋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89" y="2965267"/>
                <a:ext cx="1554480" cy="64633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589520" y="2917029"/>
                <a:ext cx="15544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(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𝑌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0" y="2917029"/>
                <a:ext cx="1554480" cy="64633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798372" y="3125257"/>
                <a:ext cx="15544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(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𝑌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|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𝑋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372" y="3125257"/>
                <a:ext cx="1554480" cy="64633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04898" y="3383109"/>
                <a:ext cx="15544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(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𝑋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|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𝑌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898" y="3383109"/>
                <a:ext cx="1554480" cy="64633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149532" y="4495147"/>
                <a:ext cx="946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532" y="4495147"/>
                <a:ext cx="946416" cy="64633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418114" y="4395379"/>
                <a:ext cx="21970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⊕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114" y="4395379"/>
                <a:ext cx="2197057" cy="646331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418114" y="5194110"/>
                <a:ext cx="219705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CA" sz="3600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⊕</m:t>
                      </m:r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114" y="5194110"/>
                <a:ext cx="2197057" cy="646331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959558" y="3911113"/>
                <a:ext cx="946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558" y="3911113"/>
                <a:ext cx="946416" cy="646331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959558" y="4825527"/>
                <a:ext cx="94641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CA" sz="3600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36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558" y="4825527"/>
                <a:ext cx="946416" cy="646331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739402" y="3563360"/>
                <a:ext cx="15544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𝐼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(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𝑋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;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𝑌</m:t>
                      </m:r>
                      <m:r>
                        <a:rPr lang="en-CA" sz="3600" b="0" i="1" smtClean="0">
                          <a:solidFill>
                            <a:schemeClr val="accent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6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9402" y="3563360"/>
                <a:ext cx="1554480" cy="646331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036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External information cost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It is always the case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𝐼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𝜋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≥</m:t>
                      </m:r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𝐶</m:t>
                      </m:r>
                      <m:d>
                        <m:d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𝜋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CA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If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</m:sub>
                    </m:sSub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×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 smtClean="0"/>
                  <a:t> is a product distribution,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𝐼𝐶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𝜋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𝐼𝐶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𝜋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94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External information complexity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≔</m:t>
                    </m:r>
                    <m:func>
                      <m:func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inf</m:t>
                            </m:r>
                          </m:e>
                          <m:lim>
                            <m:eqArr>
                              <m:eqArrPr>
                                <m:ctrlP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eqArrPr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𝜋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𝑐𝑜𝑚𝑝𝑢𝑡𝑒𝑠</m:t>
                                </m:r>
                              </m:e>
                              <m:e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𝑤𝑖𝑡h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𝑒𝑟𝑟𝑜𝑟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 ≤</m:t>
                                </m:r>
                                <m:r>
                                  <a:rPr lang="en-CA" i="1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</m:eqArr>
                          </m:lim>
                        </m:limLow>
                      </m:fName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  <m:sSub>
                          <m:sSub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𝑒𝑥𝑡</m:t>
                            </m:r>
                          </m:sub>
                        </m:s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CA" dirty="0" smtClean="0"/>
                  <a:t>Can it be operationalized?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1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1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A" dirty="0" smtClean="0"/>
                  <a:t>Operational meaning of </a:t>
                </a:r>
                <a14:m>
                  <m:oMath xmlns:m="http://schemas.openxmlformats.org/officeDocument/2006/math">
                    <m:r>
                      <a:rPr lang="en-CA" b="0" i="1" smtClean="0">
                        <a:latin typeface="Cambria Math"/>
                      </a:rPr>
                      <m:t>𝐼</m:t>
                    </m:r>
                    <m:sSub>
                      <m:sSubPr>
                        <m:ctrlPr>
                          <a:rPr lang="en-CA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latin typeface="Cambria Math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u="sng" dirty="0" smtClean="0">
                    <a:solidFill>
                      <a:schemeClr val="tx2"/>
                    </a:solidFill>
                  </a:rPr>
                  <a:t>Conjecture</a:t>
                </a:r>
                <a:r>
                  <a:rPr lang="en-CA" b="1" dirty="0"/>
                  <a:t>:</a:t>
                </a:r>
                <a:r>
                  <a:rPr lang="en-CA" dirty="0"/>
                  <a:t> Zero-error communication scales like external information: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𝐶𝐶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,0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sSub>
                        <m:sSub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𝑒𝑥𝑡</m:t>
                          </m:r>
                        </m:sub>
                      </m:sSub>
                      <m:d>
                        <m:d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,0</m:t>
                          </m:r>
                        </m:e>
                      </m:d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?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CA" dirty="0" smtClean="0"/>
                  <a:t>Recall: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A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𝐶𝐶</m:t>
                              </m:r>
                              <m:d>
                                <m:dPr>
                                  <m:ctrlP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𝜇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CA" i="1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0</m:t>
                                      </m:r>
                                    </m:e>
                                    <m:sup>
                                      <m:r>
                                        <a:rPr lang="en-CA" i="1">
                                          <a:solidFill>
                                            <a:schemeClr val="tx2"/>
                                          </a:solidFill>
                                          <a:latin typeface="Cambria Math"/>
                                        </a:rPr>
                                        <m:t>+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CA" i="1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den>
                          </m:f>
                        </m:e>
                      </m:func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i="1">
                          <a:solidFill>
                            <a:schemeClr val="tx2"/>
                          </a:solidFill>
                          <a:latin typeface="Cambria Math"/>
                        </a:rPr>
                        <m:t>𝐼𝐶</m:t>
                      </m:r>
                      <m:d>
                        <m:dPr>
                          <m:ctrlP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CA" i="1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,0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CA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211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05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– transmission with a strong prior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981200"/>
                <a:ext cx="8366760" cy="4114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CA" b="0" dirty="0" smtClean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 smtClean="0"/>
                  <a:t> is such that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∈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𝑈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 smtClean="0"/>
                  <a:t>, and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with a very high probability (say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1−1/</m:t>
                    </m:r>
                    <m:rad>
                      <m:radPr>
                        <m:degHide m:val="on"/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dirty="0" smtClean="0"/>
                  <a:t>). </a:t>
                </a: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is just the “transmit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” function.</a:t>
                </a:r>
              </a:p>
              <a:p>
                <a:r>
                  <a:rPr lang="en-US" dirty="0" smtClean="0"/>
                  <a:t>Clearly,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𝜋</m:t>
                    </m:r>
                  </m:oMath>
                </a14:m>
                <a:r>
                  <a:rPr lang="en-US" dirty="0" smtClean="0"/>
                  <a:t> should just have Alice send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to Bob.</a:t>
                </a:r>
              </a:p>
              <a:p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,0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o</m:t>
                    </m:r>
                    <m: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(1)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en-CA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,0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=1.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981200"/>
                <a:ext cx="8366760" cy="4114800"/>
              </a:xfrm>
              <a:blipFill rotWithShape="1">
                <a:blip r:embed="rId2"/>
                <a:stretch>
                  <a:fillRect l="-1894" r="-1020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8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– transmission with a strong prior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1981200"/>
                <a:ext cx="8366760" cy="41148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,0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CA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CA" b="0" i="1" smtClean="0">
                                    <a:solidFill>
                                      <a:schemeClr val="tx2"/>
                                    </a:solidFill>
                                    <a:latin typeface="Cambria Math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o</m:t>
                    </m:r>
                    <m: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(1)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,0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𝐼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𝑒𝑥𝑡</m:t>
                        </m:r>
                      </m:sub>
                    </m:sSub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=1.</m:t>
                    </m:r>
                  </m:oMath>
                </a14:m>
                <a:endParaRPr lang="en-CA" b="0" dirty="0" smtClean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  <m:sup>
                            <m:r>
                              <a:rPr lang="en-CA" b="0" i="1" smtClean="0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𝑜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CA" dirty="0" smtClean="0">
                  <a:solidFill>
                    <a:schemeClr val="tx2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𝐶𝐶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Ω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).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CA" dirty="0" smtClean="0"/>
                  <a:t>Other examples, e.g. the two-bit AND function fit into this picture. </a:t>
                </a:r>
                <a:endParaRPr lang="en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981200"/>
                <a:ext cx="8366760" cy="4114800"/>
              </a:xfrm>
              <a:blipFill rotWithShape="1">
                <a:blip r:embed="rId2"/>
                <a:stretch>
                  <a:fillRect l="-1821" r="-21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97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Additional directions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85800" y="2103120"/>
            <a:ext cx="3261360" cy="1813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4000" dirty="0" smtClean="0">
                <a:solidFill>
                  <a:schemeClr val="bg2"/>
                </a:solidFill>
                <a:latin typeface="Calibri" pitchFamily="34" charset="0"/>
              </a:rPr>
              <a:t>Information complexity </a:t>
            </a:r>
            <a:endParaRPr lang="en-US" sz="4000" dirty="0">
              <a:solidFill>
                <a:schemeClr val="bg2"/>
              </a:solidFill>
              <a:latin typeface="Calibri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947160" y="2103120"/>
            <a:ext cx="4343400" cy="1813560"/>
            <a:chOff x="3947160" y="2103120"/>
            <a:chExt cx="4343400" cy="1813560"/>
          </a:xfrm>
        </p:grpSpPr>
        <p:sp>
          <p:nvSpPr>
            <p:cNvPr id="6" name="Rounded Rectangle 5"/>
            <p:cNvSpPr/>
            <p:nvPr/>
          </p:nvSpPr>
          <p:spPr>
            <a:xfrm>
              <a:off x="5029200" y="2103120"/>
              <a:ext cx="3261360" cy="18135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4000" dirty="0" smtClean="0">
                  <a:solidFill>
                    <a:schemeClr val="bg2"/>
                  </a:solidFill>
                  <a:latin typeface="Calibri" pitchFamily="34" charset="0"/>
                </a:rPr>
                <a:t>Interactive coding</a:t>
              </a:r>
              <a:endParaRPr lang="en-US" sz="4000" dirty="0">
                <a:solidFill>
                  <a:schemeClr val="bg2"/>
                </a:solidFill>
                <a:latin typeface="Calibri" pitchFamily="34" charset="0"/>
              </a:endParaRPr>
            </a:p>
          </p:txBody>
        </p:sp>
        <p:cxnSp>
          <p:nvCxnSpPr>
            <p:cNvPr id="9" name="Straight Arrow Connector 8"/>
            <p:cNvCxnSpPr>
              <a:stCxn id="5" idx="3"/>
              <a:endCxn id="6" idx="1"/>
            </p:cNvCxnSpPr>
            <p:nvPr/>
          </p:nvCxnSpPr>
          <p:spPr>
            <a:xfrm>
              <a:off x="3947160" y="3009900"/>
              <a:ext cx="1082040" cy="0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685800" y="3916680"/>
            <a:ext cx="3261360" cy="2468880"/>
            <a:chOff x="685800" y="3916680"/>
            <a:chExt cx="3261360" cy="2468880"/>
          </a:xfrm>
        </p:grpSpPr>
        <p:sp>
          <p:nvSpPr>
            <p:cNvPr id="7" name="Rounded Rectangle 6"/>
            <p:cNvSpPr/>
            <p:nvPr/>
          </p:nvSpPr>
          <p:spPr>
            <a:xfrm>
              <a:off x="685800" y="4572000"/>
              <a:ext cx="3261360" cy="181356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4000" dirty="0" smtClean="0">
                  <a:solidFill>
                    <a:schemeClr val="bg2"/>
                  </a:solidFill>
                  <a:latin typeface="Calibri" pitchFamily="34" charset="0"/>
                </a:rPr>
                <a:t>Information theory in TCS</a:t>
              </a:r>
              <a:endParaRPr lang="en-US" sz="4000" dirty="0">
                <a:solidFill>
                  <a:schemeClr val="bg2"/>
                </a:solidFill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stCxn id="5" idx="2"/>
              <a:endCxn id="7" idx="0"/>
            </p:cNvCxnSpPr>
            <p:nvPr/>
          </p:nvCxnSpPr>
          <p:spPr>
            <a:xfrm>
              <a:off x="2316480" y="3916680"/>
              <a:ext cx="0" cy="655320"/>
            </a:xfrm>
            <a:prstGeom prst="straightConnector1">
              <a:avLst/>
            </a:prstGeom>
            <a:ln w="571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648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Interactive coding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So far focused the discussion on </a:t>
                </a:r>
                <a:r>
                  <a:rPr lang="en-CA" i="1" dirty="0" smtClean="0"/>
                  <a:t>noiseless coding</a:t>
                </a:r>
                <a:r>
                  <a:rPr lang="en-CA" dirty="0" smtClean="0"/>
                  <a:t>. </a:t>
                </a:r>
              </a:p>
              <a:p>
                <a:r>
                  <a:rPr lang="en-CA" dirty="0" smtClean="0"/>
                  <a:t>What if the channel has noise?</a:t>
                </a:r>
              </a:p>
              <a:p>
                <a:r>
                  <a:rPr lang="en-CA" dirty="0" smtClean="0"/>
                  <a:t>[What kind of noise?]</a:t>
                </a:r>
              </a:p>
              <a:p>
                <a:r>
                  <a:rPr lang="en-CA" dirty="0" smtClean="0"/>
                  <a:t>In the non-interactive case, each channel has a capacity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Channel capacity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The amortized number of channel uses needed to send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 smtClean="0"/>
                  <a:t> over a noisy channel of capacity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 smtClean="0"/>
                  <a:t> is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𝐻</m:t>
                          </m:r>
                          <m:d>
                            <m:d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</m:num>
                        <m:den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𝐶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CA" dirty="0" smtClean="0"/>
                  <a:t>Decouples the task from the channel!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7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Example: Binary Symmetric Channel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Each bit gets independently flipped with probability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&lt;1/2.</m:t>
                    </m:r>
                  </m:oMath>
                </a14:m>
                <a:endParaRPr lang="en-CA" dirty="0" smtClean="0"/>
              </a:p>
              <a:p>
                <a:r>
                  <a:rPr lang="en-CA" dirty="0" smtClean="0"/>
                  <a:t>One </a:t>
                </a:r>
                <a:r>
                  <a:rPr lang="en-CA" dirty="0"/>
                  <a:t>way capacity </a:t>
                </a:r>
                <a14:m>
                  <m:oMath xmlns:m="http://schemas.openxmlformats.org/officeDocument/2006/math"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1−</m:t>
                    </m:r>
                    <m:r>
                      <a:rPr lang="en-CA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CA" dirty="0">
                  <a:solidFill>
                    <a:schemeClr val="tx2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93520" y="3949582"/>
            <a:ext cx="7315200" cy="2542659"/>
            <a:chOff x="6720840" y="3888854"/>
            <a:chExt cx="2087880" cy="1922762"/>
          </a:xfrm>
        </p:grpSpPr>
        <p:sp>
          <p:nvSpPr>
            <p:cNvPr id="6" name="TextBox 5"/>
            <p:cNvSpPr txBox="1"/>
            <p:nvPr/>
          </p:nvSpPr>
          <p:spPr>
            <a:xfrm>
              <a:off x="6720840" y="3992880"/>
              <a:ext cx="426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 smtClean="0">
                  <a:solidFill>
                    <a:schemeClr val="tx2"/>
                  </a:solidFill>
                  <a:latin typeface="Calibri" pitchFamily="34" charset="0"/>
                </a:rPr>
                <a:t>0</a:t>
              </a:r>
              <a:endParaRPr lang="en-US" sz="3200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20840" y="4989135"/>
              <a:ext cx="426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 smtClean="0">
                  <a:solidFill>
                    <a:schemeClr val="tx2"/>
                  </a:solidFill>
                  <a:latin typeface="Calibri" pitchFamily="34" charset="0"/>
                </a:rPr>
                <a:t>1</a:t>
              </a:r>
              <a:endParaRPr lang="en-US" sz="3200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82000" y="3992880"/>
              <a:ext cx="426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 smtClean="0">
                  <a:solidFill>
                    <a:schemeClr val="tx2"/>
                  </a:solidFill>
                  <a:latin typeface="Calibri" pitchFamily="34" charset="0"/>
                </a:rPr>
                <a:t>0</a:t>
              </a:r>
              <a:endParaRPr lang="en-US" sz="3200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382000" y="4989135"/>
              <a:ext cx="426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 smtClean="0">
                  <a:solidFill>
                    <a:schemeClr val="tx2"/>
                  </a:solidFill>
                  <a:latin typeface="Calibri" pitchFamily="34" charset="0"/>
                </a:rPr>
                <a:t>1</a:t>
              </a:r>
              <a:endParaRPr lang="en-US" sz="3200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stCxn id="6" idx="3"/>
              <a:endCxn id="9" idx="1"/>
            </p:cNvCxnSpPr>
            <p:nvPr/>
          </p:nvCxnSpPr>
          <p:spPr>
            <a:xfrm>
              <a:off x="7147560" y="4285268"/>
              <a:ext cx="1234440" cy="996255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8" idx="1"/>
            </p:cNvCxnSpPr>
            <p:nvPr/>
          </p:nvCxnSpPr>
          <p:spPr>
            <a:xfrm>
              <a:off x="7147560" y="4285267"/>
              <a:ext cx="1234440" cy="1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7" idx="3"/>
              <a:endCxn id="8" idx="1"/>
            </p:cNvCxnSpPr>
            <p:nvPr/>
          </p:nvCxnSpPr>
          <p:spPr>
            <a:xfrm flipV="1">
              <a:off x="7147560" y="4285268"/>
              <a:ext cx="1234440" cy="996255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7" idx="3"/>
              <a:endCxn id="9" idx="1"/>
            </p:cNvCxnSpPr>
            <p:nvPr/>
          </p:nvCxnSpPr>
          <p:spPr>
            <a:xfrm>
              <a:off x="7147560" y="5281523"/>
              <a:ext cx="1234440" cy="0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147560" y="5226841"/>
                  <a:ext cx="12573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oMath>
                    </m:oMathPara>
                  </a14:m>
                  <a:endParaRPr lang="en-US" sz="3200" dirty="0">
                    <a:solidFill>
                      <a:schemeClr val="tx2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560" y="5226841"/>
                  <a:ext cx="1257300" cy="58477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7147560" y="3888854"/>
                  <a:ext cx="12573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oMath>
                    </m:oMathPara>
                  </a14:m>
                  <a:endParaRPr lang="en-US" sz="3200" dirty="0">
                    <a:solidFill>
                      <a:schemeClr val="tx2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560" y="3888854"/>
                  <a:ext cx="1257300" cy="58477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7827645" y="4404360"/>
                  <a:ext cx="65151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oMath>
                    </m:oMathPara>
                  </a14:m>
                  <a:endParaRPr lang="en-US" sz="3200" dirty="0">
                    <a:solidFill>
                      <a:schemeClr val="tx2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7645" y="4404360"/>
                  <a:ext cx="651510" cy="58477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704377" y="4631287"/>
                <a:ext cx="2282663" cy="7733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3200" b="0" i="1" dirty="0" smtClean="0">
                          <a:solidFill>
                            <a:schemeClr val="tx2"/>
                          </a:solidFill>
                          <a:latin typeface="Cambria Math"/>
                        </a:rPr>
                        <m:t>𝜀</m:t>
                      </m:r>
                    </m:oMath>
                  </m:oMathPara>
                </a14:m>
                <a:endParaRPr lang="en-US" sz="3200" dirty="0">
                  <a:solidFill>
                    <a:schemeClr val="tx2"/>
                  </a:solidFill>
                  <a:latin typeface="Calibri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377" y="4631287"/>
                <a:ext cx="2282663" cy="77330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5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CA" dirty="0" smtClean="0"/>
              <a:t>Interactive channel capacity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82880" y="1341120"/>
                <a:ext cx="8305800" cy="4556760"/>
              </a:xfrm>
            </p:spPr>
            <p:txBody>
              <a:bodyPr/>
              <a:lstStyle/>
              <a:p>
                <a:r>
                  <a:rPr lang="en-CA" dirty="0" smtClean="0"/>
                  <a:t>Not clear one can decouple channel from task in such a clean way. </a:t>
                </a:r>
              </a:p>
              <a:p>
                <a:r>
                  <a:rPr lang="en-CA" dirty="0" smtClean="0"/>
                  <a:t>Capacity much harder to calculate/reason about. </a:t>
                </a:r>
              </a:p>
              <a:p>
                <a:r>
                  <a:rPr lang="en-CA" dirty="0" smtClean="0"/>
                  <a:t>Example: Binary symmetric channel. </a:t>
                </a:r>
              </a:p>
              <a:p>
                <a:r>
                  <a:rPr lang="en-CA" dirty="0" smtClean="0"/>
                  <a:t>One way capacity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1−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.</m:t>
                    </m:r>
                  </m:oMath>
                </a14:m>
                <a:endParaRPr lang="en-CA" b="0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Interactive (for simple pointer jumping,</a:t>
                </a:r>
              </a:p>
              <a:p>
                <a:pPr marL="0" indent="0">
                  <a:buNone/>
                </a:pPr>
                <a:r>
                  <a:rPr lang="en-CA" dirty="0" smtClean="0"/>
                  <a:t>[Kol-Raz’13]):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1−</m:t>
                      </m:r>
                      <m:r>
                        <m:rPr>
                          <m:sty m:val="p"/>
                        </m:rPr>
                        <a:rPr lang="en-CA" b="0" i="0" smtClean="0">
                          <a:solidFill>
                            <a:schemeClr val="tx2"/>
                          </a:solidFill>
                          <a:latin typeface="Cambria Math"/>
                        </a:rPr>
                        <m:t>Θ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𝐻</m:t>
                              </m:r>
                              <m:d>
                                <m:dPr>
                                  <m:ctrlP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𝜀</m:t>
                                  </m:r>
                                </m:e>
                              </m:d>
                            </m:e>
                          </m:rad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2880" y="1341120"/>
                <a:ext cx="8305800" cy="4556760"/>
              </a:xfrm>
              <a:blipFill rotWithShape="1">
                <a:blip r:embed="rId2"/>
                <a:stretch>
                  <a:fillRect l="-1908" t="-2005" r="-514" b="-13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/>
          <p:cNvGrpSpPr/>
          <p:nvPr/>
        </p:nvGrpSpPr>
        <p:grpSpPr>
          <a:xfrm>
            <a:off x="6720840" y="3090893"/>
            <a:ext cx="2087880" cy="2111123"/>
            <a:chOff x="6720840" y="3700493"/>
            <a:chExt cx="2087880" cy="2111123"/>
          </a:xfrm>
        </p:grpSpPr>
        <p:sp>
          <p:nvSpPr>
            <p:cNvPr id="5" name="TextBox 4"/>
            <p:cNvSpPr txBox="1"/>
            <p:nvPr/>
          </p:nvSpPr>
          <p:spPr>
            <a:xfrm>
              <a:off x="6720840" y="3992880"/>
              <a:ext cx="426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 smtClean="0">
                  <a:solidFill>
                    <a:schemeClr val="tx2"/>
                  </a:solidFill>
                  <a:latin typeface="Calibri" pitchFamily="34" charset="0"/>
                </a:rPr>
                <a:t>0</a:t>
              </a:r>
              <a:endParaRPr lang="en-US" sz="3200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20840" y="4989135"/>
              <a:ext cx="426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 smtClean="0">
                  <a:solidFill>
                    <a:schemeClr val="tx2"/>
                  </a:solidFill>
                  <a:latin typeface="Calibri" pitchFamily="34" charset="0"/>
                </a:rPr>
                <a:t>1</a:t>
              </a:r>
              <a:endParaRPr lang="en-US" sz="3200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82000" y="3992880"/>
              <a:ext cx="426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 smtClean="0">
                  <a:solidFill>
                    <a:schemeClr val="tx2"/>
                  </a:solidFill>
                  <a:latin typeface="Calibri" pitchFamily="34" charset="0"/>
                </a:rPr>
                <a:t>0</a:t>
              </a:r>
              <a:endParaRPr lang="en-US" sz="3200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82000" y="4989135"/>
              <a:ext cx="4267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3200" dirty="0" smtClean="0">
                  <a:solidFill>
                    <a:schemeClr val="tx2"/>
                  </a:solidFill>
                  <a:latin typeface="Calibri" pitchFamily="34" charset="0"/>
                </a:rPr>
                <a:t>1</a:t>
              </a:r>
              <a:endParaRPr lang="en-US" sz="3200" dirty="0">
                <a:solidFill>
                  <a:schemeClr val="tx2"/>
                </a:solidFill>
                <a:latin typeface="Calibri" pitchFamily="34" charset="0"/>
              </a:endParaRPr>
            </a:p>
          </p:txBody>
        </p:sp>
        <p:cxnSp>
          <p:nvCxnSpPr>
            <p:cNvPr id="10" name="Straight Arrow Connector 9"/>
            <p:cNvCxnSpPr>
              <a:stCxn id="5" idx="3"/>
              <a:endCxn id="8" idx="1"/>
            </p:cNvCxnSpPr>
            <p:nvPr/>
          </p:nvCxnSpPr>
          <p:spPr>
            <a:xfrm>
              <a:off x="7147560" y="4285268"/>
              <a:ext cx="1234440" cy="996255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endCxn id="7" idx="1"/>
            </p:cNvCxnSpPr>
            <p:nvPr/>
          </p:nvCxnSpPr>
          <p:spPr>
            <a:xfrm>
              <a:off x="7147560" y="4285267"/>
              <a:ext cx="1234440" cy="1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6" idx="3"/>
              <a:endCxn id="7" idx="1"/>
            </p:cNvCxnSpPr>
            <p:nvPr/>
          </p:nvCxnSpPr>
          <p:spPr>
            <a:xfrm flipV="1">
              <a:off x="7147560" y="4285268"/>
              <a:ext cx="1234440" cy="996255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6" idx="3"/>
              <a:endCxn id="8" idx="1"/>
            </p:cNvCxnSpPr>
            <p:nvPr/>
          </p:nvCxnSpPr>
          <p:spPr>
            <a:xfrm>
              <a:off x="7147560" y="5281523"/>
              <a:ext cx="1234440" cy="0"/>
            </a:xfrm>
            <a:prstGeom prst="straightConnector1">
              <a:avLst/>
            </a:prstGeom>
            <a:ln w="38100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7147560" y="5226841"/>
                  <a:ext cx="12573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oMath>
                    </m:oMathPara>
                  </a14:m>
                  <a:endParaRPr lang="en-US" sz="3200" dirty="0">
                    <a:solidFill>
                      <a:schemeClr val="tx2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560" y="5226841"/>
                  <a:ext cx="1257300" cy="584775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7147560" y="3700493"/>
                  <a:ext cx="125730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oMath>
                    </m:oMathPara>
                  </a14:m>
                  <a:endParaRPr lang="en-US" sz="3200" dirty="0">
                    <a:solidFill>
                      <a:schemeClr val="tx2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7560" y="3700493"/>
                  <a:ext cx="1257300" cy="58477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7827645" y="4475767"/>
                  <a:ext cx="651510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A" sz="3200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oMath>
                    </m:oMathPara>
                  </a14:m>
                  <a:endParaRPr lang="en-US" sz="3200" dirty="0">
                    <a:solidFill>
                      <a:schemeClr val="tx2"/>
                    </a:solidFill>
                    <a:latin typeface="Calibri" pitchFamily="34" charset="0"/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7645" y="4475767"/>
                  <a:ext cx="651510" cy="584775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3272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7080"/>
            <a:ext cx="7772400" cy="1133325"/>
          </a:xfrm>
        </p:spPr>
        <p:txBody>
          <a:bodyPr/>
          <a:lstStyle/>
          <a:p>
            <a:r>
              <a:rPr lang="en-CA" dirty="0" smtClean="0"/>
              <a:t>Mutual information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1886" y="1171298"/>
                <a:ext cx="8125097" cy="5007434"/>
              </a:xfrm>
            </p:spPr>
            <p:txBody>
              <a:bodyPr/>
              <a:lstStyle/>
              <a:p>
                <a:r>
                  <a:rPr lang="en-CA" dirty="0" smtClean="0"/>
                  <a:t>The mutual information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−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−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𝑌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|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𝑋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“By how much does knowing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CA" dirty="0" smtClean="0"/>
                  <a:t> reduce the entropy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en-CA" dirty="0" smtClean="0"/>
                  <a:t>?”</a:t>
                </a:r>
              </a:p>
              <a:p>
                <a:r>
                  <a:rPr lang="en-CA" dirty="0" smtClean="0"/>
                  <a:t>Always non-negative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;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≥0</m:t>
                    </m:r>
                  </m:oMath>
                </a14:m>
                <a:r>
                  <a:rPr lang="en-CA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CA" dirty="0" smtClean="0"/>
                  <a:t>Conditional mutual information: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𝑌</m:t>
                          </m:r>
                        </m:e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≔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−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𝐻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𝑋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|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𝑌𝑍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Chain rule for mutual information: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𝑋𝑌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𝑋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;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𝑍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+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(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𝑌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;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𝑍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|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𝑋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Simple intuitive interpretation. 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1886" y="1171298"/>
                <a:ext cx="8125097" cy="5007434"/>
              </a:xfrm>
              <a:blipFill rotWithShape="1">
                <a:blip r:embed="rId2"/>
                <a:stretch>
                  <a:fillRect l="-1950" t="-1825" b="-130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6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09600"/>
            <a:ext cx="8839200" cy="1143000"/>
          </a:xfrm>
        </p:spPr>
        <p:txBody>
          <a:bodyPr/>
          <a:lstStyle/>
          <a:p>
            <a:r>
              <a:rPr lang="en-CA" dirty="0" smtClean="0"/>
              <a:t>Information theory in communication complexity and beyond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A natural extension would be to multi-party communication complexity. </a:t>
                </a:r>
              </a:p>
              <a:p>
                <a:r>
                  <a:rPr lang="en-CA" dirty="0" smtClean="0"/>
                  <a:t>Some success in the number-in-hand case. </a:t>
                </a:r>
              </a:p>
              <a:p>
                <a:r>
                  <a:rPr lang="en-CA" dirty="0" smtClean="0"/>
                  <a:t>What about the number-on-forehead?</a:t>
                </a:r>
              </a:p>
              <a:p>
                <a:r>
                  <a:rPr lang="en-CA" dirty="0" smtClean="0"/>
                  <a:t>Explicit bounds for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≥</m:t>
                    </m:r>
                    <m:func>
                      <m:func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players would imply explicit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𝐴𝐶</m:t>
                    </m:r>
                    <m:sSup>
                      <m:sSup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</m:e>
                      <m:sup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dirty="0" smtClean="0"/>
                  <a:t> circuit lower bounds.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222" r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1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122920" cy="1051560"/>
          </a:xfrm>
        </p:spPr>
        <p:txBody>
          <a:bodyPr/>
          <a:lstStyle/>
          <a:p>
            <a:r>
              <a:rPr lang="en-CA" dirty="0" smtClean="0"/>
              <a:t>Naïve multi-party information cost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7353" y="5196840"/>
                <a:ext cx="8427720" cy="67056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CA">
                        <a:solidFill>
                          <a:schemeClr val="tx2"/>
                        </a:solidFill>
                        <a:latin typeface="Cambria Math"/>
                      </a:rPr>
                      <m:t>Π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𝑌𝑍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2"/>
                        </a:solidFill>
                      </a:rPr>
                      <m:t>+</m:t>
                    </m:r>
                  </m:oMath>
                </a14:m>
                <a:r>
                  <a:rPr lang="en-CA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CA">
                        <a:solidFill>
                          <a:schemeClr val="tx2"/>
                        </a:solidFill>
                        <a:latin typeface="Cambria Math"/>
                      </a:rPr>
                      <m:t>Π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𝑍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+</a:t>
                </a:r>
                <a:r>
                  <a:rPr lang="en-CA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CA">
                        <a:solidFill>
                          <a:schemeClr val="tx2"/>
                        </a:solidFill>
                        <a:latin typeface="Cambria Math"/>
                      </a:rPr>
                      <m:t>Π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𝑍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𝑋𝑌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7353" y="5196840"/>
                <a:ext cx="8427720" cy="670560"/>
              </a:xfrm>
              <a:blipFill rotWithShape="1">
                <a:blip r:embed="rId2"/>
                <a:stretch>
                  <a:fillRect t="-10909" b="-1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  <p:grpSp>
        <p:nvGrpSpPr>
          <p:cNvPr id="5" name="Group 10"/>
          <p:cNvGrpSpPr/>
          <p:nvPr/>
        </p:nvGrpSpPr>
        <p:grpSpPr>
          <a:xfrm>
            <a:off x="724871" y="2957984"/>
            <a:ext cx="1494175" cy="1682835"/>
            <a:chOff x="1095727" y="3635956"/>
            <a:chExt cx="1009787" cy="1029206"/>
          </a:xfrm>
        </p:grpSpPr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5727" y="3635956"/>
              <a:ext cx="1009787" cy="1029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800514" y="4306118"/>
              <a:ext cx="303099" cy="356263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A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8" name="Group 14"/>
          <p:cNvGrpSpPr/>
          <p:nvPr/>
        </p:nvGrpSpPr>
        <p:grpSpPr>
          <a:xfrm>
            <a:off x="3565791" y="2951527"/>
            <a:ext cx="1415918" cy="1684745"/>
            <a:chOff x="1043609" y="4305122"/>
            <a:chExt cx="1007100" cy="1097679"/>
          </a:xfrm>
        </p:grpSpPr>
        <p:pic>
          <p:nvPicPr>
            <p:cNvPr id="9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9" y="4305122"/>
              <a:ext cx="1007100" cy="10976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1727420" y="5017486"/>
              <a:ext cx="318689" cy="381004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B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059240" y="3000601"/>
            <a:ext cx="2050273" cy="1640218"/>
            <a:chOff x="1849006" y="3883754"/>
            <a:chExt cx="2050273" cy="1640218"/>
          </a:xfrm>
        </p:grpSpPr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9006" y="3883754"/>
              <a:ext cx="2050273" cy="1640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3488829" y="4939197"/>
              <a:ext cx="410450" cy="584775"/>
            </a:xfrm>
            <a:prstGeom prst="rect">
              <a:avLst/>
            </a:prstGeom>
            <a:solidFill>
              <a:srgbClr val="FFFFFF">
                <a:alpha val="45098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en-CA" sz="3200" b="1" dirty="0" smtClean="0">
                  <a:solidFill>
                    <a:schemeClr val="bg1"/>
                  </a:solidFill>
                  <a:latin typeface="+mj-lt"/>
                </a:rPr>
                <a:t>C</a:t>
              </a:r>
              <a:endParaRPr lang="en-CA" sz="32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4" name="Cloud Callout 13"/>
          <p:cNvSpPr/>
          <p:nvPr/>
        </p:nvSpPr>
        <p:spPr>
          <a:xfrm>
            <a:off x="709758" y="1835444"/>
            <a:ext cx="1609647" cy="869058"/>
          </a:xfrm>
          <a:prstGeom prst="cloudCallout">
            <a:avLst>
              <a:gd name="adj1" fmla="val 9214"/>
              <a:gd name="adj2" fmla="val 96413"/>
            </a:avLst>
          </a:prstGeom>
          <a:solidFill>
            <a:srgbClr val="FF9999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YZ</a:t>
            </a:r>
            <a:endParaRPr lang="en-US" sz="3600" dirty="0">
              <a:solidFill>
                <a:schemeClr val="bg2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5" name="Cloud Callout 14"/>
          <p:cNvSpPr/>
          <p:nvPr/>
        </p:nvSpPr>
        <p:spPr>
          <a:xfrm>
            <a:off x="3492087" y="1822688"/>
            <a:ext cx="1609647" cy="869058"/>
          </a:xfrm>
          <a:prstGeom prst="cloudCallout">
            <a:avLst>
              <a:gd name="adj1" fmla="val -10504"/>
              <a:gd name="adj2" fmla="val 92935"/>
            </a:avLst>
          </a:prstGeom>
          <a:solidFill>
            <a:srgbClr val="99FF9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XZ</a:t>
            </a:r>
          </a:p>
        </p:txBody>
      </p:sp>
      <p:sp>
        <p:nvSpPr>
          <p:cNvPr id="16" name="Cloud Callout 15"/>
          <p:cNvSpPr/>
          <p:nvPr/>
        </p:nvSpPr>
        <p:spPr>
          <a:xfrm>
            <a:off x="6936339" y="1876449"/>
            <a:ext cx="1609647" cy="869058"/>
          </a:xfrm>
          <a:prstGeom prst="cloudCallout">
            <a:avLst>
              <a:gd name="adj1" fmla="val -37961"/>
              <a:gd name="adj2" fmla="val 98196"/>
            </a:avLst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2"/>
                </a:solidFill>
                <a:latin typeface="Calibri" pitchFamily="34" charset="0"/>
                <a:cs typeface="Calibri" pitchFamily="34" charset="0"/>
              </a:rPr>
              <a:t>XY</a:t>
            </a:r>
          </a:p>
        </p:txBody>
      </p:sp>
    </p:spTree>
    <p:extLst>
      <p:ext uri="{BB962C8B-B14F-4D97-AF65-F5344CB8AC3E}">
        <p14:creationId xmlns:p14="http://schemas.microsoft.com/office/powerpoint/2010/main" val="122676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 animBg="1"/>
      <p:bldP spid="15" grpId="0" animBg="1"/>
      <p:bldP spid="1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122920" cy="1051560"/>
          </a:xfrm>
        </p:spPr>
        <p:txBody>
          <a:bodyPr/>
          <a:lstStyle/>
          <a:p>
            <a:r>
              <a:rPr lang="en-CA" dirty="0" smtClean="0"/>
              <a:t>Naïve multi-party information cost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0040" y="1645920"/>
                <a:ext cx="8519160" cy="452628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CA">
                        <a:solidFill>
                          <a:schemeClr val="tx2"/>
                        </a:solidFill>
                        <a:latin typeface="Cambria Math"/>
                      </a:rPr>
                      <m:t>Π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𝑌𝑍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tx2"/>
                        </a:solidFill>
                      </a:rPr>
                      <m:t>+</m:t>
                    </m:r>
                  </m:oMath>
                </a14:m>
                <a:r>
                  <a:rPr lang="en-CA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CA">
                        <a:solidFill>
                          <a:schemeClr val="tx2"/>
                        </a:solidFill>
                        <a:latin typeface="Cambria Math"/>
                      </a:rPr>
                      <m:t>Π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𝑌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𝑍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2"/>
                    </a:solidFill>
                  </a:rPr>
                  <a:t>+</a:t>
                </a:r>
                <a:r>
                  <a:rPr lang="en-CA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CA">
                        <a:solidFill>
                          <a:schemeClr val="tx2"/>
                        </a:solidFill>
                        <a:latin typeface="Cambria Math"/>
                      </a:rPr>
                      <m:t>Π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;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𝑍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|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𝑋𝑌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Doesn’t seem to work. </a:t>
                </a:r>
              </a:p>
              <a:p>
                <a:r>
                  <a:rPr lang="en-CA" dirty="0" smtClean="0"/>
                  <a:t>Secure multi-party computation [Ben-</a:t>
                </a:r>
                <a:r>
                  <a:rPr lang="en-CA" dirty="0" err="1" smtClean="0"/>
                  <a:t>Or,Goldwasser</a:t>
                </a:r>
                <a:r>
                  <a:rPr lang="en-CA" dirty="0" smtClean="0"/>
                  <a:t>, </a:t>
                </a:r>
                <a:r>
                  <a:rPr lang="en-CA" dirty="0" err="1" smtClean="0"/>
                  <a:t>Wigderson</a:t>
                </a:r>
                <a:r>
                  <a:rPr lang="en-CA" dirty="0" smtClean="0"/>
                  <a:t>], means that anything can be computed at near-zero information cost. </a:t>
                </a:r>
              </a:p>
              <a:p>
                <a:r>
                  <a:rPr lang="en-CA" dirty="0" smtClean="0"/>
                  <a:t>Although, these construction require the players to share private channels/randomness.</a:t>
                </a: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040" y="1645920"/>
                <a:ext cx="8519160" cy="4526280"/>
              </a:xfrm>
              <a:blipFill rotWithShape="1">
                <a:blip r:embed="rId2"/>
                <a:stretch>
                  <a:fillRect l="-1933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" y="350520"/>
            <a:ext cx="7772400" cy="1143000"/>
          </a:xfrm>
        </p:spPr>
        <p:txBody>
          <a:bodyPr/>
          <a:lstStyle/>
          <a:p>
            <a:r>
              <a:rPr lang="en-CA" dirty="0" smtClean="0"/>
              <a:t>Communication and beyond…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560" y="1630680"/>
            <a:ext cx="7772400" cy="4114800"/>
          </a:xfrm>
        </p:spPr>
        <p:txBody>
          <a:bodyPr/>
          <a:lstStyle/>
          <a:p>
            <a:r>
              <a:rPr lang="en-CA" dirty="0" smtClean="0"/>
              <a:t>The rest of today:</a:t>
            </a:r>
          </a:p>
          <a:p>
            <a:pPr lvl="1"/>
            <a:r>
              <a:rPr lang="en-CA" dirty="0" smtClean="0"/>
              <a:t>Data structures; </a:t>
            </a:r>
          </a:p>
          <a:p>
            <a:pPr lvl="1"/>
            <a:r>
              <a:rPr lang="en-CA" dirty="0" smtClean="0"/>
              <a:t>Streaming;</a:t>
            </a:r>
          </a:p>
          <a:p>
            <a:pPr lvl="1"/>
            <a:r>
              <a:rPr lang="en-CA" dirty="0" smtClean="0"/>
              <a:t>Distributed computing;</a:t>
            </a:r>
          </a:p>
          <a:p>
            <a:pPr lvl="1"/>
            <a:r>
              <a:rPr lang="en-CA" dirty="0" smtClean="0"/>
              <a:t>Privacy. </a:t>
            </a:r>
          </a:p>
          <a:p>
            <a:r>
              <a:rPr lang="en-CA" dirty="0" smtClean="0"/>
              <a:t>Exact communication complexity bounds.</a:t>
            </a:r>
          </a:p>
          <a:p>
            <a:r>
              <a:rPr lang="en-CA" dirty="0" smtClean="0"/>
              <a:t>Extended formulations lower bounds. </a:t>
            </a:r>
          </a:p>
          <a:p>
            <a:r>
              <a:rPr lang="en-CA" dirty="0" smtClean="0"/>
              <a:t>Parallel repetition?</a:t>
            </a:r>
          </a:p>
          <a:p>
            <a:r>
              <a:rPr lang="en-CA" dirty="0" smtClean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3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717593" y="4453836"/>
            <a:ext cx="7772400" cy="1143000"/>
          </a:xfrm>
        </p:spPr>
        <p:txBody>
          <a:bodyPr/>
          <a:lstStyle/>
          <a:p>
            <a:pPr eaLnBrk="1" hangingPunct="1"/>
            <a:r>
              <a:rPr lang="en-US" sz="7200" dirty="0" smtClean="0"/>
              <a:t>Thank You!</a:t>
            </a:r>
          </a:p>
        </p:txBody>
      </p:sp>
      <p:pic>
        <p:nvPicPr>
          <p:cNvPr id="8" name="Picture 3" descr="so01038_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8222" y="1184430"/>
            <a:ext cx="3116006" cy="3134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950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9" y="609600"/>
            <a:ext cx="8490857" cy="1143000"/>
          </a:xfrm>
        </p:spPr>
        <p:txBody>
          <a:bodyPr/>
          <a:lstStyle/>
          <a:p>
            <a:r>
              <a:rPr lang="en-CA" dirty="0" smtClean="0"/>
              <a:t>Open problem: Computability of 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Given the truth table of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𝑋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𝜇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, compute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𝐼𝐶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  <m:r>
                      <a:rPr lang="en-CA" b="0" i="1" smtClean="0">
                        <a:latin typeface="Cambria Math"/>
                      </a:rPr>
                      <m:t>. </m:t>
                    </m:r>
                  </m:oMath>
                </a14:m>
                <a:endParaRPr lang="en-US" dirty="0" smtClean="0"/>
              </a:p>
              <a:p>
                <a:r>
                  <a:rPr lang="en-CA" dirty="0" smtClean="0"/>
                  <a:t>Via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funcPr>
                      <m:fNam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𝐼𝐶</m:t>
                        </m:r>
                        <m:d>
                          <m:d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𝐹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𝜀</m:t>
                            </m:r>
                          </m:e>
                        </m:d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=</m:t>
                        </m:r>
                        <m:limLow>
                          <m:limLow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A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lim</m:t>
                            </m:r>
                          </m:e>
                          <m:lim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𝐶𝐶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(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𝐹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𝜇</m:t>
                            </m:r>
                          </m:e>
                          <m:sup>
                            <m:r>
                              <a:rPr lang="en-CA" i="1">
                                <a:solidFill>
                                  <a:schemeClr val="tx2"/>
                                </a:solidFill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)/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 smtClean="0"/>
                  <a:t> can compute a sequence of upper bounds.</a:t>
                </a:r>
              </a:p>
              <a:p>
                <a:r>
                  <a:rPr lang="en-CA" dirty="0" smtClean="0"/>
                  <a:t>But the rate of convergence as a function of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en-CA" dirty="0" smtClean="0"/>
                  <a:t> is unknown.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074" r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949" y="609600"/>
            <a:ext cx="8490857" cy="1143000"/>
          </a:xfrm>
        </p:spPr>
        <p:txBody>
          <a:bodyPr/>
          <a:lstStyle/>
          <a:p>
            <a:r>
              <a:rPr lang="en-CA" dirty="0" smtClean="0"/>
              <a:t>Open problem: Computability of IC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Can compute the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 smtClean="0"/>
                  <a:t>-round</a:t>
                </a:r>
                <a14:m>
                  <m:oMath xmlns:m="http://schemas.openxmlformats.org/officeDocument/2006/math">
                    <m:r>
                      <a:rPr lang="en-CA" b="0" i="0" smtClean="0">
                        <a:solidFill>
                          <a:schemeClr val="tx2"/>
                        </a:solidFill>
                        <a:latin typeface="Cambria Math"/>
                      </a:rPr>
                      <m:t> </m:t>
                    </m:r>
                    <m:r>
                      <a:rPr lang="en-CA" i="1">
                        <a:solidFill>
                          <a:schemeClr val="tx2"/>
                        </a:solidFill>
                        <a:latin typeface="Cambria Math"/>
                      </a:rPr>
                      <m:t>𝐼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𝐹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𝜇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CA" i="1">
                            <a:solidFill>
                              <a:schemeClr val="tx2"/>
                            </a:solidFill>
                            <a:latin typeface="Cambria Math"/>
                          </a:rPr>
                          <m:t>𝜀</m:t>
                        </m:r>
                      </m:e>
                    </m:d>
                  </m:oMath>
                </a14:m>
                <a:r>
                  <a:rPr lang="en-US" dirty="0" smtClean="0"/>
                  <a:t> information complexity of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𝐹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CA" dirty="0" smtClean="0"/>
                  <a:t>But the rate of convergence as a function of </a:t>
                </a:r>
                <a14:m>
                  <m:oMath xmlns:m="http://schemas.openxmlformats.org/officeDocument/2006/math">
                    <m:r>
                      <a:rPr lang="en-CA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lang="en-CA" dirty="0" smtClean="0"/>
                  <a:t> is unknown. </a:t>
                </a:r>
              </a:p>
              <a:p>
                <a:r>
                  <a:rPr lang="en-CA" u="sng" dirty="0" smtClean="0"/>
                  <a:t>Conjecture</a:t>
                </a:r>
                <a:r>
                  <a:rPr lang="en-CA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−</m:t>
                      </m:r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𝐼𝐶</m:t>
                      </m:r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𝜀</m:t>
                          </m:r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𝐹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𝜇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  <m:t>𝜀</m:t>
                          </m:r>
                        </m:sub>
                      </m:sSub>
                      <m:d>
                        <m:dPr>
                          <m:ctrlPr>
                            <a:rPr lang="en-CA" b="0" i="1" smtClean="0">
                              <a:solidFill>
                                <a:schemeClr val="tx2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CA" b="0" i="1" smtClean="0">
                                  <a:solidFill>
                                    <a:schemeClr val="tx2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CA" b="0" i="1" smtClean="0">
                                      <a:solidFill>
                                        <a:schemeClr val="tx2"/>
                                      </a:solidFill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CA" b="0" i="1" smtClean="0">
                          <a:solidFill>
                            <a:schemeClr val="tx2"/>
                          </a:solidFill>
                          <a:latin typeface="Cambria Math"/>
                        </a:rPr>
                        <m:t>.</m:t>
                      </m:r>
                    </m:oMath>
                  </m:oMathPara>
                </a14:m>
                <a:endParaRPr lang="en-US" dirty="0" smtClean="0">
                  <a:solidFill>
                    <a:schemeClr val="tx2"/>
                  </a:solidFill>
                </a:endParaRPr>
              </a:p>
              <a:p>
                <a:r>
                  <a:rPr lang="en-CA" dirty="0" smtClean="0"/>
                  <a:t>This is the relationship for the two-bit AND.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074" r="-1098" b="-1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6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– a biased coin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 smtClean="0"/>
                  <a:t>A coin with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𝜀</m:t>
                    </m:r>
                  </m:oMath>
                </a14:m>
                <a:r>
                  <a:rPr lang="en-US" dirty="0" smtClean="0"/>
                  <a:t>-Heads or Tails bias is tossed several times. </a:t>
                </a:r>
              </a:p>
              <a:p>
                <a:r>
                  <a:rPr lang="en-CA" dirty="0" smtClean="0"/>
                  <a:t>Let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𝐵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∈{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 </a:t>
                </a:r>
                <a:r>
                  <a:rPr lang="en-US" dirty="0" smtClean="0"/>
                  <a:t>be the bias, and suppose that </a:t>
                </a:r>
                <a:r>
                  <a:rPr lang="en-US" i="1" dirty="0" smtClean="0"/>
                  <a:t>a-priori </a:t>
                </a:r>
                <a:r>
                  <a:rPr lang="en-US" dirty="0" smtClean="0"/>
                  <a:t>both options are equally likely: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𝐵</m:t>
                        </m:r>
                      </m:e>
                    </m:d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</a:p>
              <a:p>
                <a:r>
                  <a:rPr lang="en-CA" dirty="0" smtClean="0"/>
                  <a:t>How many tosses needed to find </a:t>
                </a:r>
                <a14:m>
                  <m:oMath xmlns:m="http://schemas.openxmlformats.org/officeDocument/2006/math">
                    <m:r>
                      <a:rPr lang="en-CA" i="1" dirty="0" smtClean="0">
                        <a:solidFill>
                          <a:schemeClr val="tx2"/>
                        </a:solidFill>
                        <a:latin typeface="Cambria Math"/>
                      </a:rPr>
                      <m:t>𝐵</m:t>
                    </m:r>
                  </m:oMath>
                </a14:m>
                <a:r>
                  <a:rPr lang="en-CA" dirty="0" smtClean="0"/>
                  <a:t>?</a:t>
                </a:r>
                <a:endParaRPr lang="en-US" dirty="0" smtClean="0"/>
              </a:p>
              <a:p>
                <a:r>
                  <a:rPr lang="en-CA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en-CA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 be a sequence of tosses. </a:t>
                </a:r>
              </a:p>
              <a:p>
                <a:r>
                  <a:rPr lang="en-CA" dirty="0" smtClean="0"/>
                  <a:t>Start with </a:t>
                </a:r>
                <a14:m>
                  <m:oMath xmlns:m="http://schemas.openxmlformats.org/officeDocument/2006/math"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𝑘</m:t>
                    </m:r>
                    <m:r>
                      <a:rPr lang="en-CA" b="0" i="1" smtClean="0">
                        <a:solidFill>
                          <a:schemeClr val="tx2"/>
                        </a:solidFill>
                        <a:latin typeface="Cambria Math"/>
                      </a:rPr>
                      <m:t>=2</m:t>
                    </m:r>
                  </m:oMath>
                </a14:m>
                <a:r>
                  <a:rPr lang="en-US" dirty="0" smtClean="0">
                    <a:solidFill>
                      <a:schemeClr val="tx2"/>
                    </a:solidFill>
                  </a:rPr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118" t="-2074" r="-2196" b="-11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E4A53CC-7570-400F-8DC8-1434EB126EB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7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66"/>
      </a:dk2>
      <a:lt2>
        <a:srgbClr val="FFFF00"/>
      </a:lt2>
      <a:accent1>
        <a:srgbClr val="FF9900"/>
      </a:accent1>
      <a:accent2>
        <a:srgbClr val="00FFFF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28844</TotalTime>
  <Words>6396</Words>
  <Application>Microsoft Office PowerPoint</Application>
  <PresentationFormat>On-screen Show (4:3)</PresentationFormat>
  <Paragraphs>739</Paragraphs>
  <Slides>86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Default Design</vt:lpstr>
      <vt:lpstr>Basics of information theory and information complexity</vt:lpstr>
      <vt:lpstr>Part I: Information theory</vt:lpstr>
      <vt:lpstr>Quantifying “information”</vt:lpstr>
      <vt:lpstr>Shannon’s entropy</vt:lpstr>
      <vt:lpstr>Conditional entropy</vt:lpstr>
      <vt:lpstr>Example</vt:lpstr>
      <vt:lpstr>Mutual information</vt:lpstr>
      <vt:lpstr>Mutual information</vt:lpstr>
      <vt:lpstr>Example – a biased coin</vt:lpstr>
      <vt:lpstr>What do we learn about B?</vt:lpstr>
      <vt:lpstr>Kullback–Leibler (KL)-Divergence</vt:lpstr>
      <vt:lpstr>Properties of KL-divergence</vt:lpstr>
      <vt:lpstr>Back to the coin example</vt:lpstr>
      <vt:lpstr>Back to communication</vt:lpstr>
      <vt:lpstr>H(X)=C(X)? </vt:lpstr>
      <vt:lpstr>But H(X) and C(X) are close</vt:lpstr>
      <vt:lpstr>Shannon’s noiseless coding</vt:lpstr>
      <vt:lpstr>H(X)  operationalized</vt:lpstr>
      <vt:lpstr>H(X) is nicer than C(X)</vt:lpstr>
      <vt:lpstr>“Proof” of Shannon’s noiseless coding</vt:lpstr>
      <vt:lpstr>Operationalizing other quantities</vt:lpstr>
      <vt:lpstr>Operationalizing other quantities</vt:lpstr>
      <vt:lpstr>Information theory and entropy</vt:lpstr>
      <vt:lpstr>Communication complexity</vt:lpstr>
      <vt:lpstr>Communication complexity</vt:lpstr>
      <vt:lpstr>Communication complexity</vt:lpstr>
      <vt:lpstr>Communication complexity</vt:lpstr>
      <vt:lpstr>Examples</vt:lpstr>
      <vt:lpstr>Equality</vt:lpstr>
      <vt:lpstr>Examples</vt:lpstr>
      <vt:lpstr>Information complexity</vt:lpstr>
      <vt:lpstr>Information complexity</vt:lpstr>
      <vt:lpstr>Basic definition 1: The information cost of a protocol </vt:lpstr>
      <vt:lpstr>Example</vt:lpstr>
      <vt:lpstr>Prior μ matters a lot for information cost!</vt:lpstr>
      <vt:lpstr>Example</vt:lpstr>
      <vt:lpstr>Basic definition 2: Information complexity</vt:lpstr>
      <vt:lpstr>Prior-free information complexity</vt:lpstr>
      <vt:lpstr>Ex: The information complexity of Equality</vt:lpstr>
      <vt:lpstr>Analysis (sketch)</vt:lpstr>
      <vt:lpstr>Operationalizing IC: Information equals amortized communication</vt:lpstr>
      <vt:lpstr>Information = amortized communication</vt:lpstr>
      <vt:lpstr>The “≤” direction</vt:lpstr>
      <vt:lpstr>The “≥” direction</vt:lpstr>
      <vt:lpstr>Proof: Additivity of information complexity</vt:lpstr>
      <vt:lpstr>IC(T_1,μ_1 )+ IC(T_2,μ_2 )≤IC(T_1×T_2,μ_1×μ_2 )</vt:lpstr>
      <vt:lpstr>PowerPoint Presentation</vt:lpstr>
      <vt:lpstr>Analysis - π_1</vt:lpstr>
      <vt:lpstr>Analysis - π_2</vt:lpstr>
      <vt:lpstr>Adding I_1 and I_2</vt:lpstr>
      <vt:lpstr>Summary</vt:lpstr>
      <vt:lpstr>Entropy vs. Information Complexity</vt:lpstr>
      <vt:lpstr>Can interactive communication be compressed?</vt:lpstr>
      <vt:lpstr>Direct sum theorems</vt:lpstr>
      <vt:lpstr>Direct sum – randomized communication complexity</vt:lpstr>
      <vt:lpstr>Direct product – randomized communication complexity</vt:lpstr>
      <vt:lpstr>Direct sum for randomized CC and interactive compression</vt:lpstr>
      <vt:lpstr>The big picture</vt:lpstr>
      <vt:lpstr>Current results for compression</vt:lpstr>
      <vt:lpstr>Their direct sum counterparts</vt:lpstr>
      <vt:lpstr>Direct product</vt:lpstr>
      <vt:lpstr>Proof 2: Compressing a one-round protocol</vt:lpstr>
      <vt:lpstr>The dart board</vt:lpstr>
      <vt:lpstr>Proof Idea</vt:lpstr>
      <vt:lpstr>Proof Idea</vt:lpstr>
      <vt:lpstr>Proof Idea</vt:lpstr>
      <vt:lpstr>Analysis</vt:lpstr>
      <vt:lpstr>External information cost</vt:lpstr>
      <vt:lpstr>Example</vt:lpstr>
      <vt:lpstr>External information cost</vt:lpstr>
      <vt:lpstr>External information complexity</vt:lpstr>
      <vt:lpstr>Operational meaning of IC_ext?</vt:lpstr>
      <vt:lpstr>Example – transmission with a strong prior</vt:lpstr>
      <vt:lpstr>Example – transmission with a strong prior</vt:lpstr>
      <vt:lpstr>Additional directions</vt:lpstr>
      <vt:lpstr>Interactive coding theory</vt:lpstr>
      <vt:lpstr>Channel capacity</vt:lpstr>
      <vt:lpstr>Example: Binary Symmetric Channel</vt:lpstr>
      <vt:lpstr>Interactive channel capacity</vt:lpstr>
      <vt:lpstr>Information theory in communication complexity and beyond </vt:lpstr>
      <vt:lpstr>Naïve multi-party information cost</vt:lpstr>
      <vt:lpstr>Naïve multi-party information cost</vt:lpstr>
      <vt:lpstr>Communication and beyond…</vt:lpstr>
      <vt:lpstr>Thank You!</vt:lpstr>
      <vt:lpstr>Open problem: Computability of IC</vt:lpstr>
      <vt:lpstr>Open problem: Computability of IC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Computability of Julia Sets</dc:title>
  <dc:creator>Mark Braverman</dc:creator>
  <cp:lastModifiedBy>Mark</cp:lastModifiedBy>
  <cp:revision>1268</cp:revision>
  <dcterms:created xsi:type="dcterms:W3CDTF">2004-01-26T20:46:54Z</dcterms:created>
  <dcterms:modified xsi:type="dcterms:W3CDTF">2013-06-10T20:29:36Z</dcterms:modified>
</cp:coreProperties>
</file>